
<file path=[Content_Types].xml><?xml version="1.0" encoding="utf-8"?>
<Types xmlns="http://schemas.openxmlformats.org/package/2006/content-types">
  <Default Extension="bin" ContentType="application/vnd.openxmlformats-officedocument.oleObject"/>
  <Default Extension="emf" ContentType="image/x-em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16"/>
  </p:notesMasterIdLst>
  <p:sldIdLst>
    <p:sldId id="256" r:id="rId3"/>
    <p:sldId id="277" r:id="rId4"/>
    <p:sldId id="276" r:id="rId5"/>
    <p:sldId id="280" r:id="rId6"/>
    <p:sldId id="283" r:id="rId7"/>
    <p:sldId id="287" r:id="rId8"/>
    <p:sldId id="275" r:id="rId9"/>
    <p:sldId id="284" r:id="rId10"/>
    <p:sldId id="285" r:id="rId11"/>
    <p:sldId id="286" r:id="rId12"/>
    <p:sldId id="278" r:id="rId13"/>
    <p:sldId id="279"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5311" autoAdjust="0"/>
  </p:normalViewPr>
  <p:slideViewPr>
    <p:cSldViewPr snapToGrid="0">
      <p:cViewPr varScale="1">
        <p:scale>
          <a:sx n="73" d="100"/>
          <a:sy n="73" d="100"/>
        </p:scale>
        <p:origin x="100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FC90F-9F23-4115-8B9D-49DB6A25180C}" type="datetimeFigureOut">
              <a:rPr lang="en-US" smtClean="0"/>
              <a:t>3/24/2021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7F814-5BF9-4628-BB3A-E3A6846B209A}" type="slidenum">
              <a:rPr lang="en-US" smtClean="0"/>
              <a:t>‹#›</a:t>
            </a:fld>
            <a:endParaRPr lang="en-US"/>
          </a:p>
        </p:txBody>
      </p:sp>
    </p:spTree>
    <p:extLst>
      <p:ext uri="{BB962C8B-B14F-4D97-AF65-F5344CB8AC3E}">
        <p14:creationId xmlns:p14="http://schemas.microsoft.com/office/powerpoint/2010/main" val="185991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mj-lt"/>
              </a:rPr>
              <a:t>https://www.youtube.com/watch?v=yBUNR_A5lUA&amp;ab_channel=YujinTang</a:t>
            </a:r>
          </a:p>
          <a:p>
            <a:r>
              <a:rPr lang="en-US" dirty="0"/>
              <a:t>https://www.youtube.com/watch?v=qQ8U2EhjFqQ&amp;t=150s&amp;ab_channel=SwapneshWani</a:t>
            </a:r>
          </a:p>
        </p:txBody>
      </p:sp>
      <p:sp>
        <p:nvSpPr>
          <p:cNvPr id="4" name="Slide Number Placeholder 3"/>
          <p:cNvSpPr>
            <a:spLocks noGrp="1"/>
          </p:cNvSpPr>
          <p:nvPr>
            <p:ph type="sldNum" sz="quarter" idx="5"/>
          </p:nvPr>
        </p:nvSpPr>
        <p:spPr/>
        <p:txBody>
          <a:bodyPr/>
          <a:lstStyle/>
          <a:p>
            <a:fld id="{5A37F814-5BF9-4628-BB3A-E3A6846B209A}" type="slidenum">
              <a:rPr lang="en-US" smtClean="0"/>
              <a:t>3</a:t>
            </a:fld>
            <a:endParaRPr lang="en-US"/>
          </a:p>
        </p:txBody>
      </p:sp>
    </p:spTree>
    <p:extLst>
      <p:ext uri="{BB962C8B-B14F-4D97-AF65-F5344CB8AC3E}">
        <p14:creationId xmlns:p14="http://schemas.microsoft.com/office/powerpoint/2010/main" val="1000045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A37F814-5BF9-4628-BB3A-E3A6846B209A}" type="slidenum">
              <a:rPr lang="en-US" smtClean="0"/>
              <a:t>4</a:t>
            </a:fld>
            <a:endParaRPr lang="en-US"/>
          </a:p>
        </p:txBody>
      </p:sp>
    </p:spTree>
    <p:extLst>
      <p:ext uri="{BB962C8B-B14F-4D97-AF65-F5344CB8AC3E}">
        <p14:creationId xmlns:p14="http://schemas.microsoft.com/office/powerpoint/2010/main" val="908756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A37F814-5BF9-4628-BB3A-E3A6846B209A}" type="slidenum">
              <a:rPr lang="en-US" smtClean="0"/>
              <a:t>5</a:t>
            </a:fld>
            <a:endParaRPr lang="en-US"/>
          </a:p>
        </p:txBody>
      </p:sp>
    </p:spTree>
    <p:extLst>
      <p:ext uri="{BB962C8B-B14F-4D97-AF65-F5344CB8AC3E}">
        <p14:creationId xmlns:p14="http://schemas.microsoft.com/office/powerpoint/2010/main" val="293354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A General Platform for Intelligent Agents (Paper)</a:t>
            </a:r>
          </a:p>
        </p:txBody>
      </p:sp>
      <p:sp>
        <p:nvSpPr>
          <p:cNvPr id="4" name="Slide Number Placeholder 3"/>
          <p:cNvSpPr>
            <a:spLocks noGrp="1"/>
          </p:cNvSpPr>
          <p:nvPr>
            <p:ph type="sldNum" sz="quarter" idx="5"/>
          </p:nvPr>
        </p:nvSpPr>
        <p:spPr/>
        <p:txBody>
          <a:bodyPr/>
          <a:lstStyle/>
          <a:p>
            <a:fld id="{5A37F814-5BF9-4628-BB3A-E3A6846B209A}" type="slidenum">
              <a:rPr lang="en-US" smtClean="0"/>
              <a:t>7</a:t>
            </a:fld>
            <a:endParaRPr lang="en-US"/>
          </a:p>
        </p:txBody>
      </p:sp>
    </p:spTree>
    <p:extLst>
      <p:ext uri="{BB962C8B-B14F-4D97-AF65-F5344CB8AC3E}">
        <p14:creationId xmlns:p14="http://schemas.microsoft.com/office/powerpoint/2010/main" val="3345018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https://github.com/swapnesh-wani/swarm_robotics/blob/master/Project/Project%20Problem.pdf</a:t>
            </a:r>
          </a:p>
          <a:p>
            <a:r>
              <a:rPr lang="en-US" dirty="0"/>
              <a:t>https://github.com/duckietown/gym-gazebo</a:t>
            </a:r>
          </a:p>
          <a:p>
            <a:r>
              <a:rPr lang="en-US" dirty="0"/>
              <a:t>https://essay.utwente.nl/79790/1/Zeng_MA_EEMCS.pdf</a:t>
            </a:r>
          </a:p>
          <a:p>
            <a:r>
              <a:rPr lang="en-US" dirty="0"/>
              <a:t>https://github.com/m5823779/MotionPlannerUsingDDPG</a:t>
            </a:r>
          </a:p>
          <a:p>
            <a:r>
              <a:rPr lang="en-US" dirty="0"/>
              <a:t>https://arxiv.org/pdf/2005.13857.pdf</a:t>
            </a:r>
          </a:p>
        </p:txBody>
      </p:sp>
      <p:sp>
        <p:nvSpPr>
          <p:cNvPr id="4" name="Slide Number Placeholder 3"/>
          <p:cNvSpPr>
            <a:spLocks noGrp="1"/>
          </p:cNvSpPr>
          <p:nvPr>
            <p:ph type="sldNum" sz="quarter" idx="5"/>
          </p:nvPr>
        </p:nvSpPr>
        <p:spPr/>
        <p:txBody>
          <a:bodyPr/>
          <a:lstStyle/>
          <a:p>
            <a:fld id="{5A37F814-5BF9-4628-BB3A-E3A6846B209A}" type="slidenum">
              <a:rPr lang="en-US" smtClean="0"/>
              <a:t>10</a:t>
            </a:fld>
            <a:endParaRPr lang="en-US"/>
          </a:p>
        </p:txBody>
      </p:sp>
    </p:spTree>
    <p:extLst>
      <p:ext uri="{BB962C8B-B14F-4D97-AF65-F5344CB8AC3E}">
        <p14:creationId xmlns:p14="http://schemas.microsoft.com/office/powerpoint/2010/main" val="182722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37F814-5BF9-4628-BB3A-E3A6846B209A}" type="slidenum">
              <a:rPr lang="en-US" smtClean="0"/>
              <a:t>11</a:t>
            </a:fld>
            <a:endParaRPr lang="en-US"/>
          </a:p>
        </p:txBody>
      </p:sp>
    </p:spTree>
    <p:extLst>
      <p:ext uri="{BB962C8B-B14F-4D97-AF65-F5344CB8AC3E}">
        <p14:creationId xmlns:p14="http://schemas.microsoft.com/office/powerpoint/2010/main" val="102199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54922-F74E-4F9F-AFC9-1FF220FC29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CA179F-7BF3-41BA-B9F3-7A7C138D31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D20C62-7F96-4BE3-B513-996AF671876D}"/>
              </a:ext>
            </a:extLst>
          </p:cNvPr>
          <p:cNvSpPr>
            <a:spLocks noGrp="1"/>
          </p:cNvSpPr>
          <p:nvPr>
            <p:ph type="dt" sz="half" idx="10"/>
          </p:nvPr>
        </p:nvSpPr>
        <p:spPr/>
        <p:txBody>
          <a:bodyPr/>
          <a:lstStyle/>
          <a:p>
            <a:fld id="{37962A82-5219-4A4C-BDA7-1D8642E23E87}" type="datetimeFigureOut">
              <a:rPr lang="en-US" smtClean="0"/>
              <a:t>3/24/2021</a:t>
            </a:fld>
            <a:endParaRPr lang="en-US"/>
          </a:p>
        </p:txBody>
      </p:sp>
      <p:sp>
        <p:nvSpPr>
          <p:cNvPr id="5" name="Footer Placeholder 4">
            <a:extLst>
              <a:ext uri="{FF2B5EF4-FFF2-40B4-BE49-F238E27FC236}">
                <a16:creationId xmlns:a16="http://schemas.microsoft.com/office/drawing/2014/main" id="{10D073CB-FF11-4ED6-80CE-6DAB6BEDC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451EF-26CD-4D87-A6A2-7BCFA642CCF3}"/>
              </a:ext>
            </a:extLst>
          </p:cNvPr>
          <p:cNvSpPr>
            <a:spLocks noGrp="1"/>
          </p:cNvSpPr>
          <p:nvPr>
            <p:ph type="sldNum" sz="quarter" idx="12"/>
          </p:nvPr>
        </p:nvSpPr>
        <p:spPr/>
        <p:txBody>
          <a:bodyPr/>
          <a:lstStyle/>
          <a:p>
            <a:fld id="{3B997F63-47E6-4B51-B284-34B9DF471912}" type="slidenum">
              <a:rPr lang="en-US" smtClean="0"/>
              <a:t>‹#›</a:t>
            </a:fld>
            <a:endParaRPr lang="en-US"/>
          </a:p>
        </p:txBody>
      </p:sp>
    </p:spTree>
    <p:extLst>
      <p:ext uri="{BB962C8B-B14F-4D97-AF65-F5344CB8AC3E}">
        <p14:creationId xmlns:p14="http://schemas.microsoft.com/office/powerpoint/2010/main" val="1221137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27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469900" y="736689"/>
            <a:ext cx="11252200" cy="290916"/>
          </a:xfrm>
          <a:prstGeom prst="rect">
            <a:avLst/>
          </a:prstGeom>
        </p:spPr>
        <p:txBody>
          <a:bodyPr lIns="0" tIns="0" rIns="0" bIns="0">
            <a:noAutofit/>
          </a:bodyPr>
          <a:lstStyle>
            <a:lvl1pPr marL="0" indent="0">
              <a:buNone/>
              <a:defRPr sz="16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1800">
                <a:solidFill>
                  <a:srgbClr val="009FDA"/>
                </a:solidFill>
              </a:defRPr>
            </a:lvl1pPr>
          </a:lstStyle>
          <a:p>
            <a:r>
              <a:rPr lang="en-US" noProof="0" dirty="0"/>
              <a:t>Click to edit Master title style</a:t>
            </a:r>
          </a:p>
        </p:txBody>
      </p:sp>
      <p:cxnSp>
        <p:nvCxnSpPr>
          <p:cNvPr id="4" name="Straight Connector 3">
            <a:extLst>
              <a:ext uri="{FF2B5EF4-FFF2-40B4-BE49-F238E27FC236}">
                <a16:creationId xmlns:a16="http://schemas.microsoft.com/office/drawing/2014/main" id="{0F20E5A9-0AD8-42FA-A41B-4FEFB3D9BB49}"/>
              </a:ext>
            </a:extLst>
          </p:cNvPr>
          <p:cNvCxnSpPr/>
          <p:nvPr userDrawn="1"/>
        </p:nvCxnSpPr>
        <p:spPr>
          <a:xfrm>
            <a:off x="500408" y="1027604"/>
            <a:ext cx="110642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56692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2.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BB10AA-E2C9-438F-8F6A-0C485EB535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5C2AB0-927C-4268-BFB4-2E09ED9A30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3906B5-E134-45ED-9118-FE78D8C055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62A82-5219-4A4C-BDA7-1D8642E23E87}" type="datetimeFigureOut">
              <a:rPr lang="en-US" smtClean="0"/>
              <a:t>3/24/2021</a:t>
            </a:fld>
            <a:endParaRPr lang="en-US"/>
          </a:p>
        </p:txBody>
      </p:sp>
      <p:sp>
        <p:nvSpPr>
          <p:cNvPr id="5" name="Footer Placeholder 4">
            <a:extLst>
              <a:ext uri="{FF2B5EF4-FFF2-40B4-BE49-F238E27FC236}">
                <a16:creationId xmlns:a16="http://schemas.microsoft.com/office/drawing/2014/main" id="{1B6170AD-4D4A-4046-98D2-05A94D129F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399CF0-74DF-4CBF-B90A-B4EB430A7B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997F63-47E6-4B51-B284-34B9DF471912}" type="slidenum">
              <a:rPr lang="en-US" smtClean="0"/>
              <a:t>‹#›</a:t>
            </a:fld>
            <a:endParaRPr lang="en-US"/>
          </a:p>
        </p:txBody>
      </p:sp>
    </p:spTree>
    <p:extLst>
      <p:ext uri="{BB962C8B-B14F-4D97-AF65-F5344CB8AC3E}">
        <p14:creationId xmlns:p14="http://schemas.microsoft.com/office/powerpoint/2010/main" val="3230911398"/>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marR="0" lvl="0" indent="0" algn="r" defTabSz="1219170" rtl="0" eaLnBrk="1" fontAlgn="auto" latinLnBrk="0" hangingPunct="1">
              <a:lnSpc>
                <a:spcPct val="100000"/>
              </a:lnSpc>
              <a:spcBef>
                <a:spcPts val="800"/>
              </a:spcBef>
              <a:spcAft>
                <a:spcPts val="0"/>
              </a:spcAft>
              <a:buClrTx/>
              <a:buSzPct val="100000"/>
              <a:buFont typeface="Arial"/>
              <a:buNone/>
              <a:tabLst/>
              <a:defRPr/>
            </a:pPr>
            <a:fld id="{C58DF478-B544-4ED8-9ED4-6A2648E2D233}" type="slidenum">
              <a:rPr kumimoji="0" lang="en-US" sz="65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1219170" rtl="0" eaLnBrk="1" fontAlgn="auto" latinLnBrk="0" hangingPunct="1">
                <a:lnSpc>
                  <a:spcPct val="100000"/>
                </a:lnSpc>
                <a:spcBef>
                  <a:spcPts val="800"/>
                </a:spcBef>
                <a:spcAft>
                  <a:spcPts val="0"/>
                </a:spcAft>
                <a:buClrTx/>
                <a:buSzPct val="100000"/>
                <a:buFont typeface="Arial"/>
                <a:buNone/>
                <a:tabLst/>
                <a:defRPr/>
              </a:pPr>
              <a:t>‹#›</a:t>
            </a:fld>
            <a:endParaRPr kumimoji="0" lang="en-US" sz="650" b="0" i="0" u="none" strike="noStrike" kern="1200" cap="none" spc="0" normalizeH="0" baseline="0" noProof="0" dirty="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3291123885"/>
      </p:ext>
    </p:extLst>
  </p:cSld>
  <p:clrMap bg1="lt1" tx1="dk1" bg2="lt2" tx2="dk2" accent1="accent1" accent2="accent2" accent3="accent3" accent4="accent4" accent5="accent5" accent6="accent6" hlink="hlink" folHlink="folHlink"/>
  <p:sldLayoutIdLst>
    <p:sldLayoutId id="2147483652" r:id="rId1"/>
  </p:sldLayoutIdLst>
  <p:transition>
    <p:fade/>
  </p:transition>
  <p:hf hdr="0" dt="0"/>
  <p:txStyles>
    <p:titleStyle>
      <a:lvl1pPr algn="l" defTabSz="1219170" rtl="0" eaLnBrk="1" latinLnBrk="0" hangingPunct="1">
        <a:spcBef>
          <a:spcPct val="0"/>
        </a:spcBef>
        <a:buNone/>
        <a:defRPr sz="2000" kern="1200">
          <a:solidFill>
            <a:schemeClr val="accent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0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0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0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0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0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tiasDSL/gym-pybullet-drones" TargetMode="External"/><Relationship Id="rId2" Type="http://schemas.openxmlformats.org/officeDocument/2006/relationships/hyperlink" Target="https://github.com/chenjiunhan/Predators_and_Prey/"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Zigzag DNA">
            <a:extLst>
              <a:ext uri="{FF2B5EF4-FFF2-40B4-BE49-F238E27FC236}">
                <a16:creationId xmlns:a16="http://schemas.microsoft.com/office/drawing/2014/main" id="{28D03B02-12C0-4774-8D48-4F27B3AC4B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24" y="145234"/>
            <a:ext cx="1477683" cy="7188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A15345-9A4E-4833-8805-B1A39BFC12C3}"/>
              </a:ext>
            </a:extLst>
          </p:cNvPr>
          <p:cNvSpPr txBox="1"/>
          <p:nvPr/>
        </p:nvSpPr>
        <p:spPr>
          <a:xfrm>
            <a:off x="363124" y="5327771"/>
            <a:ext cx="9891921" cy="1323439"/>
          </a:xfrm>
          <a:prstGeom prst="rect">
            <a:avLst/>
          </a:prstGeom>
          <a:noFill/>
        </p:spPr>
        <p:txBody>
          <a:bodyPr wrap="square" rtlCol="0">
            <a:spAutoFit/>
          </a:bodyPr>
          <a:lstStyle/>
          <a:p>
            <a:r>
              <a:rPr lang="en-US" dirty="0"/>
              <a:t>Evolution Strategies for Autonomous Mobile Swarm Robots</a:t>
            </a:r>
          </a:p>
          <a:p>
            <a:endParaRPr lang="en-US" sz="1600" dirty="0"/>
          </a:p>
          <a:p>
            <a:r>
              <a:rPr lang="en-US" sz="1600" dirty="0"/>
              <a:t>Serge Saaybi</a:t>
            </a:r>
          </a:p>
          <a:p>
            <a:r>
              <a:rPr lang="en-US" sz="1600" dirty="0"/>
              <a:t>Thesis Status update report</a:t>
            </a:r>
            <a:endParaRPr lang="en-US" sz="1400" dirty="0"/>
          </a:p>
          <a:p>
            <a:r>
              <a:rPr lang="en-US" sz="1400" dirty="0"/>
              <a:t>TU Delft | 23 March 2021</a:t>
            </a:r>
          </a:p>
        </p:txBody>
      </p:sp>
      <p:pic>
        <p:nvPicPr>
          <p:cNvPr id="7" name="Picture 6" descr="Icon&#10;&#10;Description automatically generated">
            <a:extLst>
              <a:ext uri="{FF2B5EF4-FFF2-40B4-BE49-F238E27FC236}">
                <a16:creationId xmlns:a16="http://schemas.microsoft.com/office/drawing/2014/main" id="{8916756E-1BD3-401F-8FEA-18C59F612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976" y="1665976"/>
            <a:ext cx="3526047" cy="3526047"/>
          </a:xfrm>
          <a:prstGeom prst="rect">
            <a:avLst/>
          </a:prstGeom>
        </p:spPr>
      </p:pic>
    </p:spTree>
    <p:extLst>
      <p:ext uri="{BB962C8B-B14F-4D97-AF65-F5344CB8AC3E}">
        <p14:creationId xmlns:p14="http://schemas.microsoft.com/office/powerpoint/2010/main" val="3918618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48E096-22E3-4F70-B0C6-CCD86CDD7A0E}"/>
              </a:ext>
            </a:extLst>
          </p:cNvPr>
          <p:cNvSpPr>
            <a:spLocks noGrp="1"/>
          </p:cNvSpPr>
          <p:nvPr>
            <p:ph type="body" sz="quarter" idx="13"/>
          </p:nvPr>
        </p:nvSpPr>
        <p:spPr/>
        <p:txBody>
          <a:bodyPr/>
          <a:lstStyle/>
          <a:p>
            <a:r>
              <a:rPr lang="en-US" dirty="0"/>
              <a:t>Simulation of 6 wheeled robots in </a:t>
            </a:r>
            <a:r>
              <a:rPr lang="en-US" dirty="0" err="1"/>
              <a:t>PyBullet</a:t>
            </a:r>
            <a:r>
              <a:rPr lang="en-US" dirty="0"/>
              <a:t> for navigating in an environment</a:t>
            </a:r>
          </a:p>
        </p:txBody>
      </p:sp>
      <p:sp>
        <p:nvSpPr>
          <p:cNvPr id="3" name="Title 2">
            <a:extLst>
              <a:ext uri="{FF2B5EF4-FFF2-40B4-BE49-F238E27FC236}">
                <a16:creationId xmlns:a16="http://schemas.microsoft.com/office/drawing/2014/main" id="{882AC0A2-594A-48F9-A1A2-2457756B3048}"/>
              </a:ext>
            </a:extLst>
          </p:cNvPr>
          <p:cNvSpPr>
            <a:spLocks noGrp="1"/>
          </p:cNvSpPr>
          <p:nvPr>
            <p:ph type="title"/>
          </p:nvPr>
        </p:nvSpPr>
        <p:spPr/>
        <p:txBody>
          <a:bodyPr/>
          <a:lstStyle/>
          <a:p>
            <a:r>
              <a:rPr lang="en-US" dirty="0"/>
              <a:t>Interesting simulations</a:t>
            </a:r>
          </a:p>
        </p:txBody>
      </p:sp>
      <p:sp>
        <p:nvSpPr>
          <p:cNvPr id="5" name="TextBox 4">
            <a:extLst>
              <a:ext uri="{FF2B5EF4-FFF2-40B4-BE49-F238E27FC236}">
                <a16:creationId xmlns:a16="http://schemas.microsoft.com/office/drawing/2014/main" id="{A1E5618E-146F-46C5-82A6-3CF65A314C21}"/>
              </a:ext>
            </a:extLst>
          </p:cNvPr>
          <p:cNvSpPr txBox="1"/>
          <p:nvPr/>
        </p:nvSpPr>
        <p:spPr>
          <a:xfrm>
            <a:off x="469899" y="1361707"/>
            <a:ext cx="11030801" cy="1323439"/>
          </a:xfrm>
          <a:prstGeom prst="rect">
            <a:avLst/>
          </a:prstGeom>
          <a:noFill/>
        </p:spPr>
        <p:txBody>
          <a:bodyPr wrap="square">
            <a:spAutoFit/>
          </a:bodyPr>
          <a:lstStyle/>
          <a:p>
            <a:pPr marL="342900" indent="-342900">
              <a:buFont typeface="+mj-lt"/>
              <a:buAutoNum type="arabicPeriod"/>
            </a:pPr>
            <a:r>
              <a:rPr lang="en-US" sz="1600" dirty="0"/>
              <a:t>Create a square formation in the original arena</a:t>
            </a:r>
          </a:p>
          <a:p>
            <a:pPr marL="342900" indent="-342900">
              <a:buFont typeface="+mj-lt"/>
              <a:buAutoNum type="arabicPeriod"/>
            </a:pPr>
            <a:r>
              <a:rPr lang="en-US" sz="1600" dirty="0"/>
              <a:t>Switch to a different formation to cross the narrow passages. In all formations, keep at least 1m between each robot </a:t>
            </a:r>
          </a:p>
          <a:p>
            <a:pPr marL="342900" indent="-342900">
              <a:buFont typeface="+mj-lt"/>
              <a:buAutoNum type="arabicPeriod"/>
            </a:pPr>
            <a:r>
              <a:rPr lang="en-US" sz="1600" dirty="0"/>
              <a:t>Navigate through the environment, avoid obstacles and reach the goal </a:t>
            </a:r>
          </a:p>
          <a:p>
            <a:pPr marL="342900" indent="-342900">
              <a:buFont typeface="+mj-lt"/>
              <a:buAutoNum type="arabicPeriod"/>
            </a:pPr>
            <a:r>
              <a:rPr lang="en-US" sz="1600" dirty="0"/>
              <a:t>Create a triangle formation once the goal has been reached</a:t>
            </a:r>
          </a:p>
        </p:txBody>
      </p:sp>
      <p:pic>
        <p:nvPicPr>
          <p:cNvPr id="11" name="Swarm Robotics Project Simulation">
            <a:hlinkClick r:id="" action="ppaction://media"/>
            <a:extLst>
              <a:ext uri="{FF2B5EF4-FFF2-40B4-BE49-F238E27FC236}">
                <a16:creationId xmlns:a16="http://schemas.microsoft.com/office/drawing/2014/main" id="{8CB3E537-3306-4A72-A270-898E965941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96225" y="2835198"/>
            <a:ext cx="6112104" cy="3141604"/>
          </a:xfrm>
          <a:prstGeom prst="rect">
            <a:avLst/>
          </a:prstGeom>
        </p:spPr>
      </p:pic>
    </p:spTree>
    <p:extLst>
      <p:ext uri="{BB962C8B-B14F-4D97-AF65-F5344CB8AC3E}">
        <p14:creationId xmlns:p14="http://schemas.microsoft.com/office/powerpoint/2010/main" val="2776316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97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E0251-EC50-434A-88E8-AD0F24364F32}"/>
              </a:ext>
            </a:extLst>
          </p:cNvPr>
          <p:cNvSpPr>
            <a:spLocks noGrp="1"/>
          </p:cNvSpPr>
          <p:nvPr>
            <p:ph type="title"/>
          </p:nvPr>
        </p:nvSpPr>
        <p:spPr/>
        <p:txBody>
          <a:bodyPr/>
          <a:lstStyle/>
          <a:p>
            <a:r>
              <a:rPr lang="en-US" dirty="0"/>
              <a:t>Setting up the thesis plan</a:t>
            </a:r>
          </a:p>
        </p:txBody>
      </p:sp>
      <p:sp>
        <p:nvSpPr>
          <p:cNvPr id="4" name="TextBox 3">
            <a:extLst>
              <a:ext uri="{FF2B5EF4-FFF2-40B4-BE49-F238E27FC236}">
                <a16:creationId xmlns:a16="http://schemas.microsoft.com/office/drawing/2014/main" id="{FA8AAC2C-871B-4E3E-A5DE-2414C7C955D7}"/>
              </a:ext>
            </a:extLst>
          </p:cNvPr>
          <p:cNvSpPr txBox="1"/>
          <p:nvPr/>
        </p:nvSpPr>
        <p:spPr>
          <a:xfrm>
            <a:off x="469900" y="1690062"/>
            <a:ext cx="11030801" cy="3477875"/>
          </a:xfrm>
          <a:prstGeom prst="rect">
            <a:avLst/>
          </a:prstGeom>
          <a:noFill/>
        </p:spPr>
        <p:txBody>
          <a:bodyPr wrap="square">
            <a:spAutoFit/>
          </a:bodyPr>
          <a:lstStyle/>
          <a:p>
            <a:pPr marL="285750" indent="-285750">
              <a:buFont typeface="Arial" panose="020B0604020202020204" pitchFamily="34" charset="0"/>
              <a:buChar char="•"/>
            </a:pPr>
            <a:r>
              <a:rPr lang="en-US" sz="1600" b="1" dirty="0"/>
              <a:t>The thesis is 45 </a:t>
            </a:r>
            <a:r>
              <a:rPr lang="en-US" sz="1600" b="1" dirty="0" err="1"/>
              <a:t>Ects</a:t>
            </a:r>
            <a:r>
              <a:rPr lang="en-US" sz="1600" b="1" dirty="0"/>
              <a:t> (1 </a:t>
            </a:r>
            <a:r>
              <a:rPr lang="en-US" sz="1600" b="1" dirty="0" err="1"/>
              <a:t>Ects</a:t>
            </a:r>
            <a:r>
              <a:rPr lang="en-US" sz="1600" b="1" dirty="0"/>
              <a:t> = 28 </a:t>
            </a:r>
            <a:r>
              <a:rPr lang="en-US" sz="1600" b="1" dirty="0" err="1"/>
              <a:t>hrs</a:t>
            </a:r>
            <a:r>
              <a:rPr lang="en-US" sz="1600" b="1" dirty="0"/>
              <a:t>). This means that you are expected to complete your thesis in approximately 30 wks. This is full-time and excluding holidays, illness etc. Tip: take your holidays into account in the planning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my case the thesis is 40 credits which should amount to around 26 weeks of work ~ 6 month</a:t>
            </a:r>
          </a:p>
          <a:p>
            <a:pPr marL="285750" indent="-285750">
              <a:buFont typeface="Arial" panose="020B0604020202020204" pitchFamily="34" charset="0"/>
              <a:buChar char="•"/>
            </a:pPr>
            <a:endParaRPr lang="en-US" sz="1600" b="0" i="0" dirty="0">
              <a:effectLst/>
              <a:latin typeface="Calibri" panose="020F0502020204030204" pitchFamily="34" charset="0"/>
            </a:endParaRPr>
          </a:p>
          <a:p>
            <a:pPr marL="285750" indent="-285750">
              <a:buFont typeface="Arial" panose="020B0604020202020204" pitchFamily="34" charset="0"/>
              <a:buChar char="•"/>
            </a:pPr>
            <a:r>
              <a:rPr lang="en-US" sz="1800" b="0" i="0" dirty="0">
                <a:effectLst/>
                <a:latin typeface="Calibri" panose="020F0502020204030204" pitchFamily="34" charset="0"/>
              </a:rPr>
              <a:t>Start graduation project  </a:t>
            </a:r>
          </a:p>
          <a:p>
            <a:pPr marL="685800" indent="-342900" rtl="0" fontAlgn="ctr">
              <a:spcBef>
                <a:spcPts val="0"/>
              </a:spcBef>
              <a:spcAft>
                <a:spcPts val="0"/>
              </a:spcAft>
              <a:buFont typeface="+mj-lt"/>
              <a:buAutoNum type="arabicPeriod"/>
            </a:pPr>
            <a:r>
              <a:rPr lang="en-US" sz="1800" b="0" i="0" dirty="0">
                <a:effectLst/>
                <a:latin typeface="Calibri" panose="020F0502020204030204" pitchFamily="34" charset="0"/>
              </a:rPr>
              <a:t>Kick-off session (</a:t>
            </a:r>
            <a:r>
              <a:rPr lang="en-US" sz="1800" b="0" i="0" dirty="0" err="1">
                <a:effectLst/>
                <a:latin typeface="Calibri" panose="020F0502020204030204" pitchFamily="34" charset="0"/>
              </a:rPr>
              <a:t>wk</a:t>
            </a:r>
            <a:r>
              <a:rPr lang="en-US" sz="1800" b="0" i="0" dirty="0">
                <a:effectLst/>
                <a:latin typeface="Calibri" panose="020F0502020204030204" pitchFamily="34" charset="0"/>
              </a:rPr>
              <a:t> 1-3) </a:t>
            </a:r>
          </a:p>
          <a:p>
            <a:pPr marL="685800" indent="-342900" rtl="0" fontAlgn="ctr">
              <a:spcBef>
                <a:spcPts val="0"/>
              </a:spcBef>
              <a:spcAft>
                <a:spcPts val="0"/>
              </a:spcAft>
              <a:buFont typeface="+mj-lt"/>
              <a:buAutoNum type="arabicPeriod"/>
            </a:pPr>
            <a:r>
              <a:rPr lang="en-US" sz="1800" b="0" i="0" dirty="0">
                <a:effectLst/>
                <a:latin typeface="Calibri" panose="020F0502020204030204" pitchFamily="34" charset="0"/>
              </a:rPr>
              <a:t>Mid Term Review (</a:t>
            </a:r>
            <a:r>
              <a:rPr lang="en-US" sz="1800" b="0" i="0" dirty="0" err="1">
                <a:effectLst/>
                <a:latin typeface="Calibri" panose="020F0502020204030204" pitchFamily="34" charset="0"/>
              </a:rPr>
              <a:t>wk</a:t>
            </a:r>
            <a:r>
              <a:rPr lang="en-US" sz="1800" b="0" i="0" dirty="0">
                <a:effectLst/>
                <a:latin typeface="Calibri" panose="020F0502020204030204" pitchFamily="34" charset="0"/>
              </a:rPr>
              <a:t> 13-14): </a:t>
            </a:r>
          </a:p>
          <a:p>
            <a:pPr marL="685800" indent="-342900" rtl="0" fontAlgn="ctr">
              <a:spcBef>
                <a:spcPts val="0"/>
              </a:spcBef>
              <a:spcAft>
                <a:spcPts val="0"/>
              </a:spcAft>
              <a:buFont typeface="+mj-lt"/>
              <a:buAutoNum type="arabicPeriod"/>
            </a:pPr>
            <a:r>
              <a:rPr lang="en-US" sz="1800" b="0" i="0" dirty="0">
                <a:effectLst/>
                <a:latin typeface="Calibri" panose="020F0502020204030204" pitchFamily="34" charset="0"/>
              </a:rPr>
              <a:t>Green light review (</a:t>
            </a:r>
            <a:r>
              <a:rPr lang="en-US" sz="1800" b="0" i="0" dirty="0" err="1">
                <a:effectLst/>
                <a:latin typeface="Calibri" panose="020F0502020204030204" pitchFamily="34" charset="0"/>
              </a:rPr>
              <a:t>wk</a:t>
            </a:r>
            <a:r>
              <a:rPr lang="en-US" sz="1800" b="0" i="0" dirty="0">
                <a:effectLst/>
                <a:latin typeface="Calibri" panose="020F0502020204030204" pitchFamily="34" charset="0"/>
              </a:rPr>
              <a:t> 24): </a:t>
            </a:r>
          </a:p>
          <a:p>
            <a:pPr marL="685800" indent="-342900" rtl="0" fontAlgn="ctr">
              <a:spcBef>
                <a:spcPts val="0"/>
              </a:spcBef>
              <a:spcAft>
                <a:spcPts val="0"/>
              </a:spcAft>
              <a:buFont typeface="+mj-lt"/>
              <a:buAutoNum type="arabicPeriod"/>
            </a:pPr>
            <a:r>
              <a:rPr lang="en-US" sz="1800" b="0" i="0" dirty="0">
                <a:effectLst/>
                <a:latin typeface="Calibri" panose="020F0502020204030204" pitchFamily="34" charset="0"/>
              </a:rPr>
              <a:t>Expected hand in date thesis (</a:t>
            </a:r>
            <a:r>
              <a:rPr lang="en-US" sz="1800" b="0" i="0" dirty="0" err="1">
                <a:effectLst/>
                <a:latin typeface="Calibri" panose="020F0502020204030204" pitchFamily="34" charset="0"/>
              </a:rPr>
              <a:t>wk</a:t>
            </a:r>
            <a:r>
              <a:rPr lang="en-US" sz="1800" b="0" i="0" dirty="0">
                <a:effectLst/>
                <a:latin typeface="Calibri" panose="020F0502020204030204" pitchFamily="34" charset="0"/>
              </a:rPr>
              <a:t> 26): </a:t>
            </a:r>
          </a:p>
          <a:p>
            <a:pPr marL="685800" indent="-342900" rtl="0" fontAlgn="ctr">
              <a:spcBef>
                <a:spcPts val="0"/>
              </a:spcBef>
              <a:spcAft>
                <a:spcPts val="0"/>
              </a:spcAft>
              <a:buFont typeface="+mj-lt"/>
              <a:buAutoNum type="arabicPeriod"/>
            </a:pPr>
            <a:r>
              <a:rPr lang="en-US" sz="1800" b="0" i="0" dirty="0">
                <a:effectLst/>
                <a:latin typeface="Calibri" panose="020F0502020204030204" pitchFamily="34" charset="0"/>
              </a:rPr>
              <a:t>Expected Master Thesis presentation and defense (</a:t>
            </a:r>
            <a:r>
              <a:rPr lang="en-US" sz="1800" b="0" i="0" dirty="0" err="1">
                <a:effectLst/>
                <a:latin typeface="Calibri" panose="020F0502020204030204" pitchFamily="34" charset="0"/>
              </a:rPr>
              <a:t>wk</a:t>
            </a:r>
            <a:r>
              <a:rPr lang="en-US" sz="1800" b="0" i="0" dirty="0">
                <a:effectLst/>
                <a:latin typeface="Calibri" panose="020F0502020204030204" pitchFamily="34" charset="0"/>
              </a:rPr>
              <a:t> 27):  </a:t>
            </a:r>
          </a:p>
          <a:p>
            <a:pPr marL="342900" indent="-342900">
              <a:buFont typeface="Arial" panose="020B0604020202020204" pitchFamily="34" charset="0"/>
              <a:buChar char="•"/>
            </a:pPr>
            <a:endParaRPr lang="en-US" sz="1600" dirty="0"/>
          </a:p>
        </p:txBody>
      </p:sp>
    </p:spTree>
    <p:extLst>
      <p:ext uri="{BB962C8B-B14F-4D97-AF65-F5344CB8AC3E}">
        <p14:creationId xmlns:p14="http://schemas.microsoft.com/office/powerpoint/2010/main" val="30111328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3655EC-5DAB-4292-B7AE-7B5F3E89A7E7}"/>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F295BA45-AE29-46FE-AB94-9FACB3499470}"/>
              </a:ext>
            </a:extLst>
          </p:cNvPr>
          <p:cNvSpPr>
            <a:spLocks noGrp="1"/>
          </p:cNvSpPr>
          <p:nvPr>
            <p:ph type="title"/>
          </p:nvPr>
        </p:nvSpPr>
        <p:spPr/>
        <p:txBody>
          <a:bodyPr/>
          <a:lstStyle/>
          <a:p>
            <a:r>
              <a:rPr lang="en-US" dirty="0"/>
              <a:t>Next Steps</a:t>
            </a:r>
          </a:p>
        </p:txBody>
      </p:sp>
      <p:sp>
        <p:nvSpPr>
          <p:cNvPr id="5" name="TextBox 4">
            <a:extLst>
              <a:ext uri="{FF2B5EF4-FFF2-40B4-BE49-F238E27FC236}">
                <a16:creationId xmlns:a16="http://schemas.microsoft.com/office/drawing/2014/main" id="{81F6C9C7-CC2A-4437-ACDE-1D0CE4E73AE5}"/>
              </a:ext>
            </a:extLst>
          </p:cNvPr>
          <p:cNvSpPr txBox="1"/>
          <p:nvPr/>
        </p:nvSpPr>
        <p:spPr>
          <a:xfrm>
            <a:off x="469900" y="1659285"/>
            <a:ext cx="11252200" cy="4939814"/>
          </a:xfrm>
          <a:prstGeom prst="rect">
            <a:avLst/>
          </a:prstGeom>
          <a:noFill/>
        </p:spPr>
        <p:txBody>
          <a:bodyPr wrap="square">
            <a:spAutoFit/>
          </a:bodyPr>
          <a:lstStyle/>
          <a:p>
            <a:r>
              <a:rPr lang="en-US" sz="1500" b="1" dirty="0"/>
              <a:t>ES multi agent- Deep Dive:</a:t>
            </a:r>
          </a:p>
          <a:p>
            <a:pPr marL="342900" indent="-342900">
              <a:buFont typeface="+mj-lt"/>
              <a:buAutoNum type="arabicPeriod"/>
            </a:pPr>
            <a:r>
              <a:rPr lang="en-US" sz="1500" dirty="0"/>
              <a:t>Efficacy of Modern Neuro-Evolutionary Strategies for Continuous Control Optimization</a:t>
            </a:r>
          </a:p>
          <a:p>
            <a:pPr marL="342900" indent="-342900">
              <a:buFont typeface="+mj-lt"/>
              <a:buAutoNum type="arabicPeriod"/>
            </a:pPr>
            <a:r>
              <a:rPr lang="en-US" sz="1500" dirty="0"/>
              <a:t>Evolving autonomous specialization in congested path formation task of robotic swarms</a:t>
            </a:r>
          </a:p>
          <a:p>
            <a:pPr marL="342900" indent="-342900">
              <a:buFont typeface="+mj-lt"/>
              <a:buAutoNum type="arabicPeriod"/>
            </a:pPr>
            <a:r>
              <a:rPr lang="en-US" sz="1500" dirty="0"/>
              <a:t>Robust Swarm Robotics System Using CMA-</a:t>
            </a:r>
            <a:r>
              <a:rPr lang="en-US" sz="1500" dirty="0" err="1"/>
              <a:t>NeuroES</a:t>
            </a:r>
            <a:r>
              <a:rPr lang="en-US" sz="1500" dirty="0"/>
              <a:t> with Incremental Evolution</a:t>
            </a:r>
          </a:p>
          <a:p>
            <a:pPr marL="342900" indent="-342900">
              <a:buFont typeface="+mj-lt"/>
              <a:buAutoNum type="arabicPeriod"/>
            </a:pPr>
            <a:r>
              <a:rPr lang="en-US" sz="1500" dirty="0"/>
              <a:t>Evolving autonomous specialization in congested path formation task of robotic swarms</a:t>
            </a:r>
          </a:p>
          <a:p>
            <a:pPr marL="342900" indent="-342900">
              <a:buFont typeface="+mj-lt"/>
              <a:buAutoNum type="arabicPeriod"/>
            </a:pPr>
            <a:r>
              <a:rPr lang="en-US" sz="1500" dirty="0"/>
              <a:t>A Parallel Evolutionary Algorithm with Value Decomposition for Multi-agent Problems</a:t>
            </a:r>
          </a:p>
          <a:p>
            <a:pPr marL="342900" indent="-342900">
              <a:buFont typeface="+mj-lt"/>
              <a:buAutoNum type="arabicPeriod"/>
            </a:pPr>
            <a:r>
              <a:rPr lang="en-US" sz="1500" dirty="0"/>
              <a:t>Evolving Collective Cognition of Robotic Swarms in the Foraging Task with Poison</a:t>
            </a:r>
          </a:p>
          <a:p>
            <a:pPr marL="342900" indent="-342900">
              <a:buFont typeface="+mj-lt"/>
              <a:buAutoNum type="arabicPeriod"/>
            </a:pPr>
            <a:r>
              <a:rPr lang="en-US" sz="1500" dirty="0"/>
              <a:t>A Study of the Impact of Evolutionary Strategies on Performance of Reinforcement Learning Autonomous Agents</a:t>
            </a:r>
          </a:p>
          <a:p>
            <a:pPr marL="342900" indent="-342900">
              <a:buFont typeface="+mj-lt"/>
              <a:buAutoNum type="arabicPeriod"/>
            </a:pPr>
            <a:r>
              <a:rPr lang="en-US" sz="1500" dirty="0"/>
              <a:t>Robust Optimization through </a:t>
            </a:r>
            <a:r>
              <a:rPr lang="en-US" sz="1500" dirty="0" err="1"/>
              <a:t>Neuroevolution</a:t>
            </a:r>
            <a:endParaRPr lang="en-US" sz="1500" dirty="0"/>
          </a:p>
          <a:p>
            <a:pPr marL="342900" indent="-342900">
              <a:buFont typeface="+mj-lt"/>
              <a:buAutoNum type="arabicPeriod"/>
            </a:pPr>
            <a:r>
              <a:rPr lang="en-US" sz="1500" dirty="0"/>
              <a:t>Model-Based Stochastic Search for Large Scale Optimization of Multi-Agent UAV Swarms</a:t>
            </a:r>
          </a:p>
          <a:p>
            <a:pPr marL="342900" indent="-342900">
              <a:buFont typeface="+mj-lt"/>
              <a:buAutoNum type="arabicPeriod"/>
            </a:pPr>
            <a:r>
              <a:rPr lang="en-US" sz="1500" dirty="0"/>
              <a:t>Fully Distributed Multi-Robot Collision Avoidance via Deep Reinforcement Learning for Safe and Efficient Navigation in Complex Scenarios</a:t>
            </a:r>
          </a:p>
          <a:p>
            <a:pPr marL="342900" indent="-342900">
              <a:buFont typeface="+mj-lt"/>
              <a:buAutoNum type="arabicPeriod"/>
            </a:pPr>
            <a:endParaRPr lang="en-US" sz="1500" dirty="0"/>
          </a:p>
          <a:p>
            <a:r>
              <a:rPr lang="en-US" sz="1500" b="1" dirty="0"/>
              <a:t>Simulation:</a:t>
            </a:r>
          </a:p>
          <a:p>
            <a:pPr marL="342900" indent="-342900">
              <a:buFont typeface="+mj-lt"/>
              <a:buAutoNum type="arabicPeriod"/>
            </a:pPr>
            <a:r>
              <a:rPr lang="en-US" sz="1500" dirty="0"/>
              <a:t>Evolutionary Predator-prey Robot Systems: </a:t>
            </a:r>
            <a:r>
              <a:rPr lang="en-US" sz="1500" dirty="0">
                <a:hlinkClick r:id="rId2"/>
              </a:rPr>
              <a:t>https://github.com/chenjiunhan/Predators_and_Prey/</a:t>
            </a:r>
            <a:endParaRPr lang="en-US" sz="1500" dirty="0"/>
          </a:p>
          <a:p>
            <a:pPr marL="342900" indent="-342900">
              <a:buFont typeface="+mj-lt"/>
              <a:buAutoNum type="arabicPeriod"/>
            </a:pPr>
            <a:r>
              <a:rPr lang="en-US" sz="1500" dirty="0"/>
              <a:t>Try to create my own environment in </a:t>
            </a:r>
            <a:r>
              <a:rPr lang="en-US" sz="1500" dirty="0" err="1"/>
              <a:t>Pybullet</a:t>
            </a:r>
            <a:r>
              <a:rPr lang="en-US" sz="1500" dirty="0"/>
              <a:t>: </a:t>
            </a:r>
            <a:r>
              <a:rPr lang="en-US" sz="1500" dirty="0">
                <a:hlinkClick r:id="rId3"/>
              </a:rPr>
              <a:t>https://github.com/utiasDSL/gym-pybullet-drones</a:t>
            </a:r>
            <a:endParaRPr lang="en-US" sz="1500" dirty="0"/>
          </a:p>
          <a:p>
            <a:pPr marL="342900" indent="-342900">
              <a:buFont typeface="+mj-lt"/>
              <a:buAutoNum type="arabicPeriod"/>
            </a:pPr>
            <a:r>
              <a:rPr lang="en-US" sz="1500" dirty="0"/>
              <a:t>https://github.com/hardmaru/estool</a:t>
            </a:r>
          </a:p>
          <a:p>
            <a:pPr marL="342900" indent="-342900">
              <a:buFont typeface="+mj-lt"/>
              <a:buAutoNum type="arabicPeriod"/>
            </a:pPr>
            <a:endParaRPr lang="en-US" sz="1500" dirty="0"/>
          </a:p>
          <a:p>
            <a:r>
              <a:rPr lang="en-US" sz="1500" b="1" dirty="0"/>
              <a:t>Collision Avoidance- Deep Dive:</a:t>
            </a:r>
          </a:p>
          <a:p>
            <a:pPr marL="342900" indent="-342900">
              <a:buFont typeface="+mj-lt"/>
              <a:buAutoNum type="arabicPeriod"/>
            </a:pPr>
            <a:r>
              <a:rPr lang="en-US" sz="1500" dirty="0"/>
              <a:t>Go over the main papers found on the topic</a:t>
            </a:r>
          </a:p>
        </p:txBody>
      </p:sp>
    </p:spTree>
    <p:extLst>
      <p:ext uri="{BB962C8B-B14F-4D97-AF65-F5344CB8AC3E}">
        <p14:creationId xmlns:p14="http://schemas.microsoft.com/office/powerpoint/2010/main" val="761982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8CBE92-FD5F-4F7A-9050-B267C24E4AF3}"/>
              </a:ext>
            </a:extLst>
          </p:cNvPr>
          <p:cNvSpPr>
            <a:spLocks noGrp="1"/>
          </p:cNvSpPr>
          <p:nvPr>
            <p:ph type="title"/>
          </p:nvPr>
        </p:nvSpPr>
        <p:spPr/>
        <p:txBody>
          <a:bodyPr/>
          <a:lstStyle/>
          <a:p>
            <a:r>
              <a:rPr lang="en-US" dirty="0"/>
              <a:t>References</a:t>
            </a:r>
          </a:p>
        </p:txBody>
      </p:sp>
      <p:sp>
        <p:nvSpPr>
          <p:cNvPr id="6" name="TextBox 5">
            <a:extLst>
              <a:ext uri="{FF2B5EF4-FFF2-40B4-BE49-F238E27FC236}">
                <a16:creationId xmlns:a16="http://schemas.microsoft.com/office/drawing/2014/main" id="{06CD83B8-C652-4CFB-9894-B22ACFA85E83}"/>
              </a:ext>
            </a:extLst>
          </p:cNvPr>
          <p:cNvSpPr txBox="1"/>
          <p:nvPr/>
        </p:nvSpPr>
        <p:spPr>
          <a:xfrm>
            <a:off x="469900" y="1259828"/>
            <a:ext cx="11252200" cy="523220"/>
          </a:xfrm>
          <a:prstGeom prst="rect">
            <a:avLst/>
          </a:prstGeom>
          <a:noFill/>
        </p:spPr>
        <p:txBody>
          <a:bodyPr wrap="square">
            <a:spAutoFit/>
          </a:bodyPr>
          <a:lstStyle/>
          <a:p>
            <a:pPr marL="342900" indent="-342900">
              <a:buFont typeface="+mj-lt"/>
              <a:buAutoNum type="arabicPeriod"/>
            </a:pPr>
            <a:r>
              <a:rPr lang="en-US" sz="1400" dirty="0"/>
              <a:t>https://techxplore.com/news/2019-08-evolutionary-robotics-approach-robot-swarm.html</a:t>
            </a:r>
          </a:p>
          <a:p>
            <a:pPr marL="342900" indent="-342900">
              <a:buFont typeface="+mj-lt"/>
              <a:buAutoNum type="arabicPeriod"/>
            </a:pPr>
            <a:r>
              <a:rPr lang="en-US" sz="1400" dirty="0"/>
              <a:t>When Mating Improves On-line Collective Robotics- Amine </a:t>
            </a:r>
            <a:r>
              <a:rPr lang="en-US" sz="1400" dirty="0" err="1"/>
              <a:t>Boumaza</a:t>
            </a:r>
            <a:endParaRPr lang="en-US" sz="1400" dirty="0"/>
          </a:p>
        </p:txBody>
      </p:sp>
    </p:spTree>
    <p:extLst>
      <p:ext uri="{BB962C8B-B14F-4D97-AF65-F5344CB8AC3E}">
        <p14:creationId xmlns:p14="http://schemas.microsoft.com/office/powerpoint/2010/main" val="30481394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9AD453-440F-44AF-8EFD-AAA43CB798C4}"/>
              </a:ext>
            </a:extLst>
          </p:cNvPr>
          <p:cNvSpPr>
            <a:spLocks noGrp="1"/>
          </p:cNvSpPr>
          <p:nvPr>
            <p:ph type="body" sz="quarter" idx="13"/>
          </p:nvPr>
        </p:nvSpPr>
        <p:spPr/>
        <p:txBody>
          <a:bodyPr/>
          <a:lstStyle/>
          <a:p>
            <a:r>
              <a:rPr lang="en-US" dirty="0"/>
              <a:t>Evolution Strategies for Autonomous Mobile Swarm Robots</a:t>
            </a:r>
          </a:p>
        </p:txBody>
      </p:sp>
      <p:sp>
        <p:nvSpPr>
          <p:cNvPr id="3" name="Title 2">
            <a:extLst>
              <a:ext uri="{FF2B5EF4-FFF2-40B4-BE49-F238E27FC236}">
                <a16:creationId xmlns:a16="http://schemas.microsoft.com/office/drawing/2014/main" id="{9F31FFFC-414D-42A0-AAE6-14132B325D78}"/>
              </a:ext>
            </a:extLst>
          </p:cNvPr>
          <p:cNvSpPr>
            <a:spLocks noGrp="1"/>
          </p:cNvSpPr>
          <p:nvPr>
            <p:ph type="title"/>
          </p:nvPr>
        </p:nvSpPr>
        <p:spPr/>
        <p:txBody>
          <a:bodyPr/>
          <a:lstStyle/>
          <a:p>
            <a:r>
              <a:rPr lang="en-US" dirty="0"/>
              <a:t>Thesis Preliminary TOC</a:t>
            </a:r>
          </a:p>
        </p:txBody>
      </p:sp>
      <p:sp>
        <p:nvSpPr>
          <p:cNvPr id="5" name="TextBox 4">
            <a:extLst>
              <a:ext uri="{FF2B5EF4-FFF2-40B4-BE49-F238E27FC236}">
                <a16:creationId xmlns:a16="http://schemas.microsoft.com/office/drawing/2014/main" id="{363A4AE9-F7EA-4B71-B07C-53480519BE38}"/>
              </a:ext>
            </a:extLst>
          </p:cNvPr>
          <p:cNvSpPr txBox="1"/>
          <p:nvPr/>
        </p:nvSpPr>
        <p:spPr>
          <a:xfrm>
            <a:off x="469900" y="1361707"/>
            <a:ext cx="5318158" cy="4339650"/>
          </a:xfrm>
          <a:prstGeom prst="rect">
            <a:avLst/>
          </a:prstGeom>
          <a:noFill/>
        </p:spPr>
        <p:txBody>
          <a:bodyPr wrap="square">
            <a:spAutoFit/>
          </a:bodyPr>
          <a:lstStyle/>
          <a:p>
            <a:pPr marL="342900" indent="-342900">
              <a:buFont typeface="+mj-lt"/>
              <a:buAutoNum type="arabicPeriod"/>
            </a:pPr>
            <a:r>
              <a:rPr lang="en-US" sz="1200" dirty="0"/>
              <a:t>Introduction</a:t>
            </a:r>
          </a:p>
          <a:p>
            <a:pPr marL="800100" lvl="1" indent="-342900">
              <a:buFont typeface="+mj-lt"/>
              <a:buAutoNum type="arabicPeriod"/>
            </a:pPr>
            <a:r>
              <a:rPr lang="en-US" sz="1200" dirty="0"/>
              <a:t>Swarm robotics</a:t>
            </a:r>
          </a:p>
          <a:p>
            <a:pPr marL="800100" lvl="1" indent="-342900">
              <a:buFont typeface="+mj-lt"/>
              <a:buAutoNum type="arabicPeriod"/>
            </a:pPr>
            <a:r>
              <a:rPr lang="en-US" sz="1200" dirty="0"/>
              <a:t>Collision avoidance in swarm robotics</a:t>
            </a:r>
          </a:p>
          <a:p>
            <a:pPr marL="800100" lvl="1" indent="-342900">
              <a:buFont typeface="+mj-lt"/>
              <a:buAutoNum type="arabicPeriod"/>
            </a:pPr>
            <a:r>
              <a:rPr lang="en-US" sz="1200" dirty="0"/>
              <a:t>Deep Reinforcement Learning for Collision Avoidance</a:t>
            </a:r>
          </a:p>
          <a:p>
            <a:pPr marL="800100" lvl="1" indent="-342900">
              <a:buFont typeface="+mj-lt"/>
              <a:buAutoNum type="arabicPeriod"/>
            </a:pPr>
            <a:r>
              <a:rPr lang="en-US" sz="1200" dirty="0"/>
              <a:t>Challenges</a:t>
            </a:r>
          </a:p>
          <a:p>
            <a:pPr marL="800100" lvl="1" indent="-342900">
              <a:buFont typeface="+mj-lt"/>
              <a:buAutoNum type="arabicPeriod"/>
            </a:pPr>
            <a:r>
              <a:rPr lang="en-US" sz="1200" dirty="0"/>
              <a:t>Research Statement and Contributions</a:t>
            </a:r>
          </a:p>
          <a:p>
            <a:pPr marL="800100" lvl="1" indent="-342900">
              <a:buFont typeface="+mj-lt"/>
              <a:buAutoNum type="arabicPeriod"/>
            </a:pPr>
            <a:r>
              <a:rPr lang="en-US" sz="1200" dirty="0"/>
              <a:t>Thesis Outline</a:t>
            </a:r>
          </a:p>
          <a:p>
            <a:pPr marL="342900" indent="-342900">
              <a:buFont typeface="+mj-lt"/>
              <a:buAutoNum type="arabicPeriod"/>
            </a:pPr>
            <a:r>
              <a:rPr lang="en-US" sz="1200" dirty="0"/>
              <a:t>Related Work- State of the art</a:t>
            </a:r>
          </a:p>
          <a:p>
            <a:pPr marL="800100" lvl="1" indent="-342900">
              <a:buFont typeface="+mj-lt"/>
              <a:buAutoNum type="arabicPeriod"/>
            </a:pPr>
            <a:r>
              <a:rPr lang="en-US" sz="1200" dirty="0"/>
              <a:t>Deep Reinforcement Learning</a:t>
            </a:r>
          </a:p>
          <a:p>
            <a:pPr marL="800100" lvl="1" indent="-342900">
              <a:buFont typeface="+mj-lt"/>
              <a:buAutoNum type="arabicPeriod"/>
            </a:pPr>
            <a:r>
              <a:rPr lang="en-US" sz="1200" dirty="0"/>
              <a:t>Evolution Strategies</a:t>
            </a:r>
          </a:p>
          <a:p>
            <a:pPr marL="800100" lvl="1" indent="-342900">
              <a:buFont typeface="+mj-lt"/>
              <a:buAutoNum type="arabicPeriod"/>
            </a:pPr>
            <a:r>
              <a:rPr lang="en-US" sz="1200" dirty="0"/>
              <a:t>Collision Avoidance</a:t>
            </a:r>
          </a:p>
          <a:p>
            <a:pPr marL="800100" lvl="1" indent="-342900">
              <a:buFont typeface="+mj-lt"/>
              <a:buAutoNum type="arabicPeriod"/>
            </a:pPr>
            <a:r>
              <a:rPr lang="en-US" sz="1200" dirty="0"/>
              <a:t>Sim2real Gap</a:t>
            </a:r>
          </a:p>
          <a:p>
            <a:pPr marL="342900" indent="-342900">
              <a:buFont typeface="+mj-lt"/>
              <a:buAutoNum type="arabicPeriod"/>
            </a:pPr>
            <a:r>
              <a:rPr lang="en-US" sz="1200" dirty="0"/>
              <a:t>An Overview of Swarm Robotics</a:t>
            </a:r>
          </a:p>
          <a:p>
            <a:pPr marL="800100" lvl="1" indent="-342900">
              <a:buFont typeface="+mj-lt"/>
              <a:buAutoNum type="arabicPeriod"/>
            </a:pPr>
            <a:r>
              <a:rPr lang="en-US" sz="1200" dirty="0"/>
              <a:t>Motivation and Inspiration</a:t>
            </a:r>
          </a:p>
          <a:p>
            <a:pPr marL="800100" lvl="1" indent="-342900">
              <a:buFont typeface="+mj-lt"/>
              <a:buAutoNum type="arabicPeriod"/>
            </a:pPr>
            <a:r>
              <a:rPr lang="en-US" sz="1200" dirty="0"/>
              <a:t>Swarm Design</a:t>
            </a:r>
          </a:p>
          <a:p>
            <a:pPr marL="1257300" lvl="2" indent="-342900">
              <a:buFont typeface="+mj-lt"/>
              <a:buAutoNum type="arabicPeriod"/>
            </a:pPr>
            <a:r>
              <a:rPr lang="en-US" sz="1200" dirty="0"/>
              <a:t>Behavior-based design methods</a:t>
            </a:r>
          </a:p>
          <a:p>
            <a:pPr marL="1257300" lvl="2" indent="-342900">
              <a:buFont typeface="+mj-lt"/>
              <a:buAutoNum type="arabicPeriod"/>
            </a:pPr>
            <a:r>
              <a:rPr lang="en-US" sz="1200" dirty="0"/>
              <a:t>Automatic design methods.</a:t>
            </a:r>
          </a:p>
          <a:p>
            <a:pPr marL="342900" indent="-342900">
              <a:buFont typeface="+mj-lt"/>
              <a:buAutoNum type="arabicPeriod"/>
            </a:pPr>
            <a:r>
              <a:rPr lang="en-US" sz="1200" dirty="0"/>
              <a:t>Reinforcement Learning</a:t>
            </a:r>
          </a:p>
          <a:p>
            <a:pPr marL="800100" lvl="1" indent="-342900">
              <a:buFont typeface="+mj-lt"/>
              <a:buAutoNum type="arabicPeriod"/>
            </a:pPr>
            <a:r>
              <a:rPr lang="en-US" sz="1200" dirty="0"/>
              <a:t>Reinforcement Learning Basics</a:t>
            </a:r>
          </a:p>
          <a:p>
            <a:pPr marL="800100" lvl="1" indent="-342900">
              <a:buFont typeface="+mj-lt"/>
              <a:buAutoNum type="arabicPeriod"/>
            </a:pPr>
            <a:r>
              <a:rPr lang="en-US" sz="1200" dirty="0"/>
              <a:t>Deep Reinforcement Learning Basics</a:t>
            </a:r>
          </a:p>
          <a:p>
            <a:pPr marL="800100" lvl="1" indent="-342900">
              <a:buFont typeface="+mj-lt"/>
              <a:buAutoNum type="arabicPeriod"/>
            </a:pPr>
            <a:r>
              <a:rPr lang="en-US" sz="1200" dirty="0"/>
              <a:t>Multi-Agent Deep Reinforcement Learning</a:t>
            </a:r>
          </a:p>
          <a:p>
            <a:pPr marL="800100" lvl="1" indent="-342900">
              <a:buFont typeface="+mj-lt"/>
              <a:buAutoNum type="arabicPeriod"/>
            </a:pPr>
            <a:r>
              <a:rPr lang="en-US" sz="1200" dirty="0"/>
              <a:t>RL and DRL main algorithms</a:t>
            </a:r>
          </a:p>
          <a:p>
            <a:pPr marL="800100" lvl="1" indent="-342900">
              <a:buFont typeface="+mj-lt"/>
              <a:buAutoNum type="arabicPeriod"/>
            </a:pPr>
            <a:r>
              <a:rPr lang="en-US" sz="1200" dirty="0"/>
              <a:t>Collision Avoidance with RL and DRL</a:t>
            </a:r>
          </a:p>
        </p:txBody>
      </p:sp>
      <p:sp>
        <p:nvSpPr>
          <p:cNvPr id="7" name="TextBox 6">
            <a:extLst>
              <a:ext uri="{FF2B5EF4-FFF2-40B4-BE49-F238E27FC236}">
                <a16:creationId xmlns:a16="http://schemas.microsoft.com/office/drawing/2014/main" id="{C417597D-D65D-4043-83A0-31A6D8B1F0CC}"/>
              </a:ext>
            </a:extLst>
          </p:cNvPr>
          <p:cNvSpPr txBox="1"/>
          <p:nvPr/>
        </p:nvSpPr>
        <p:spPr>
          <a:xfrm>
            <a:off x="6096000" y="1915705"/>
            <a:ext cx="6094428" cy="3231654"/>
          </a:xfrm>
          <a:prstGeom prst="rect">
            <a:avLst/>
          </a:prstGeom>
          <a:noFill/>
        </p:spPr>
        <p:txBody>
          <a:bodyPr wrap="square">
            <a:spAutoFit/>
          </a:bodyPr>
          <a:lstStyle/>
          <a:p>
            <a:pPr marL="342900" indent="-342900">
              <a:buFont typeface="+mj-lt"/>
              <a:buAutoNum type="arabicPeriod" startAt="5"/>
            </a:pPr>
            <a:r>
              <a:rPr lang="en-US" sz="1200" dirty="0"/>
              <a:t>Evolution Strategies</a:t>
            </a:r>
          </a:p>
          <a:p>
            <a:pPr marL="800100" lvl="1" indent="-342900">
              <a:buFont typeface="+mj-lt"/>
              <a:buAutoNum type="arabicPeriod"/>
            </a:pPr>
            <a:r>
              <a:rPr lang="en-US" sz="1200" dirty="0"/>
              <a:t>Evolution Strategies basics</a:t>
            </a:r>
          </a:p>
          <a:p>
            <a:pPr marL="800100" lvl="1" indent="-342900">
              <a:buFont typeface="+mj-lt"/>
              <a:buAutoNum type="arabicPeriod"/>
            </a:pPr>
            <a:r>
              <a:rPr lang="en-US" sz="1200" dirty="0"/>
              <a:t>Evolution Strategies main algorithms</a:t>
            </a:r>
          </a:p>
          <a:p>
            <a:pPr marL="800100" lvl="1" indent="-342900">
              <a:buFont typeface="+mj-lt"/>
              <a:buAutoNum type="arabicPeriod"/>
            </a:pPr>
            <a:r>
              <a:rPr lang="en-US" sz="1200" dirty="0"/>
              <a:t>Multi Agent Evolution Strategies</a:t>
            </a:r>
          </a:p>
          <a:p>
            <a:pPr marL="342900" indent="-342900">
              <a:buFont typeface="+mj-lt"/>
              <a:buAutoNum type="arabicPeriod" startAt="5"/>
            </a:pPr>
            <a:r>
              <a:rPr lang="en-US" sz="1200" dirty="0"/>
              <a:t>Testbed Design</a:t>
            </a:r>
          </a:p>
          <a:p>
            <a:pPr marL="800100" lvl="1" indent="-342900">
              <a:buFont typeface="+mj-lt"/>
              <a:buAutoNum type="arabicPeriod"/>
            </a:pPr>
            <a:r>
              <a:rPr lang="en-US" sz="1200" dirty="0"/>
              <a:t>Requirements</a:t>
            </a:r>
          </a:p>
          <a:p>
            <a:pPr marL="800100" lvl="1" indent="-342900">
              <a:buFont typeface="+mj-lt"/>
              <a:buAutoNum type="arabicPeriod"/>
            </a:pPr>
            <a:r>
              <a:rPr lang="en-US" sz="1200" dirty="0"/>
              <a:t>Architecture</a:t>
            </a:r>
          </a:p>
          <a:p>
            <a:pPr marL="1257300" lvl="2" indent="-342900">
              <a:buFont typeface="+mj-lt"/>
              <a:buAutoNum type="arabicPeriod"/>
            </a:pPr>
            <a:r>
              <a:rPr lang="en-US" sz="1200" dirty="0"/>
              <a:t>Hardware</a:t>
            </a:r>
          </a:p>
          <a:p>
            <a:pPr marL="1257300" lvl="2" indent="-342900">
              <a:buFont typeface="+mj-lt"/>
              <a:buAutoNum type="arabicPeriod"/>
            </a:pPr>
            <a:r>
              <a:rPr lang="en-US" sz="1200" dirty="0"/>
              <a:t>Software</a:t>
            </a:r>
          </a:p>
          <a:p>
            <a:pPr marL="800100" lvl="1" indent="-342900">
              <a:buFont typeface="+mj-lt"/>
              <a:buAutoNum type="arabicPeriod"/>
            </a:pPr>
            <a:r>
              <a:rPr lang="en-US" sz="1200" dirty="0"/>
              <a:t>Implementation</a:t>
            </a:r>
          </a:p>
          <a:p>
            <a:pPr marL="342900" indent="-342900">
              <a:buFont typeface="+mj-lt"/>
              <a:buAutoNum type="arabicPeriod" startAt="5"/>
            </a:pPr>
            <a:r>
              <a:rPr lang="en-US" sz="1200" dirty="0"/>
              <a:t>Evolutionary Strategies for collision Avoidance in Swarm Robotics</a:t>
            </a:r>
          </a:p>
          <a:p>
            <a:pPr marL="800100" lvl="1" indent="-342900">
              <a:buFont typeface="+mj-lt"/>
              <a:buAutoNum type="arabicPeriod"/>
            </a:pPr>
            <a:r>
              <a:rPr lang="en-US" sz="1200" dirty="0"/>
              <a:t>Theory</a:t>
            </a:r>
          </a:p>
          <a:p>
            <a:pPr marL="800100" lvl="1" indent="-342900">
              <a:buFont typeface="+mj-lt"/>
              <a:buAutoNum type="arabicPeriod"/>
            </a:pPr>
            <a:r>
              <a:rPr lang="en-US" sz="1200" dirty="0"/>
              <a:t>Algorithm</a:t>
            </a:r>
          </a:p>
          <a:p>
            <a:pPr marL="342900" indent="-342900">
              <a:buFont typeface="+mj-lt"/>
              <a:buAutoNum type="arabicPeriod" startAt="5"/>
            </a:pPr>
            <a:r>
              <a:rPr lang="en-US" sz="1200" dirty="0"/>
              <a:t>Experiments and Results</a:t>
            </a:r>
          </a:p>
          <a:p>
            <a:pPr marL="800100" lvl="1" indent="-342900">
              <a:buFont typeface="+mj-lt"/>
              <a:buAutoNum type="arabicPeriod"/>
            </a:pPr>
            <a:r>
              <a:rPr lang="en-US" sz="1200" dirty="0"/>
              <a:t>Results</a:t>
            </a:r>
          </a:p>
          <a:p>
            <a:pPr marL="800100" lvl="1" indent="-342900">
              <a:buFont typeface="+mj-lt"/>
              <a:buAutoNum type="arabicPeriod"/>
            </a:pPr>
            <a:r>
              <a:rPr lang="en-US" sz="1200" dirty="0"/>
              <a:t>Comparison with Baselines</a:t>
            </a:r>
          </a:p>
          <a:p>
            <a:pPr marL="342900" indent="-342900">
              <a:buFont typeface="+mj-lt"/>
              <a:buAutoNum type="arabicPeriod" startAt="5"/>
            </a:pPr>
            <a:r>
              <a:rPr lang="en-US" sz="1200" dirty="0"/>
              <a:t>Conclusion and Future Work</a:t>
            </a:r>
            <a:endParaRPr lang="en-US" dirty="0"/>
          </a:p>
        </p:txBody>
      </p:sp>
    </p:spTree>
    <p:extLst>
      <p:ext uri="{BB962C8B-B14F-4D97-AF65-F5344CB8AC3E}">
        <p14:creationId xmlns:p14="http://schemas.microsoft.com/office/powerpoint/2010/main" val="30823704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891F4-088A-43D5-9A69-DA6F60F12FC2}"/>
              </a:ext>
            </a:extLst>
          </p:cNvPr>
          <p:cNvSpPr>
            <a:spLocks noGrp="1"/>
          </p:cNvSpPr>
          <p:nvPr>
            <p:ph type="body" sz="quarter" idx="13"/>
          </p:nvPr>
        </p:nvSpPr>
        <p:spPr/>
        <p:txBody>
          <a:bodyPr/>
          <a:lstStyle/>
          <a:p>
            <a:r>
              <a:rPr lang="en-US" dirty="0"/>
              <a:t>Learning Agile Locomotion via Adversarial Training</a:t>
            </a:r>
          </a:p>
        </p:txBody>
      </p:sp>
      <p:sp>
        <p:nvSpPr>
          <p:cNvPr id="3" name="Title 2">
            <a:extLst>
              <a:ext uri="{FF2B5EF4-FFF2-40B4-BE49-F238E27FC236}">
                <a16:creationId xmlns:a16="http://schemas.microsoft.com/office/drawing/2014/main" id="{E8E47C2C-78FD-4017-8627-FDBE1E857CC2}"/>
              </a:ext>
            </a:extLst>
          </p:cNvPr>
          <p:cNvSpPr>
            <a:spLocks noGrp="1"/>
          </p:cNvSpPr>
          <p:nvPr>
            <p:ph type="title"/>
          </p:nvPr>
        </p:nvSpPr>
        <p:spPr/>
        <p:txBody>
          <a:bodyPr/>
          <a:lstStyle/>
          <a:p>
            <a:r>
              <a:rPr lang="en-US" dirty="0"/>
              <a:t>Literature Review</a:t>
            </a:r>
          </a:p>
        </p:txBody>
      </p:sp>
      <p:sp>
        <p:nvSpPr>
          <p:cNvPr id="4" name="TextBox 3">
            <a:extLst>
              <a:ext uri="{FF2B5EF4-FFF2-40B4-BE49-F238E27FC236}">
                <a16:creationId xmlns:a16="http://schemas.microsoft.com/office/drawing/2014/main" id="{D64843A4-3874-4132-A720-21ED0C5E8A7F}"/>
              </a:ext>
            </a:extLst>
          </p:cNvPr>
          <p:cNvSpPr txBox="1"/>
          <p:nvPr/>
        </p:nvSpPr>
        <p:spPr>
          <a:xfrm>
            <a:off x="469900" y="1567449"/>
            <a:ext cx="6068552" cy="3924151"/>
          </a:xfrm>
          <a:prstGeom prst="rect">
            <a:avLst/>
          </a:prstGeom>
          <a:noFill/>
        </p:spPr>
        <p:txBody>
          <a:bodyPr wrap="square" lIns="0" tIns="0" rIns="0" bIns="0" rtlCol="0">
            <a:spAutoFit/>
          </a:bodyPr>
          <a:lstStyle/>
          <a:p>
            <a:pPr marL="285750" indent="-285750" algn="l">
              <a:buFont typeface="Arial" panose="020B0604020202020204" pitchFamily="34" charset="0"/>
              <a:buChar char="•"/>
            </a:pPr>
            <a:endParaRPr lang="en-US" sz="1500" b="0" i="0" u="none" strike="noStrike" baseline="0" dirty="0">
              <a:latin typeface="+mj-lt"/>
            </a:endParaRPr>
          </a:p>
          <a:p>
            <a:pPr marL="285750" indent="-285750" algn="l">
              <a:buFont typeface="Arial" panose="020B0604020202020204" pitchFamily="34" charset="0"/>
              <a:buChar char="•"/>
            </a:pPr>
            <a:r>
              <a:rPr lang="en-US" sz="1500" b="0" i="0" u="none" strike="noStrike" baseline="0" dirty="0">
                <a:latin typeface="+mj-lt"/>
              </a:rPr>
              <a:t>A quadruped robot (protagonist) is trained to become more agile by hunting an ensemble of robots which are escaping (adversaries)</a:t>
            </a:r>
          </a:p>
          <a:p>
            <a:pPr marL="285750" indent="-285750" algn="l">
              <a:buFont typeface="Arial" panose="020B0604020202020204" pitchFamily="34" charset="0"/>
              <a:buChar char="•"/>
            </a:pPr>
            <a:endParaRPr lang="en-US" sz="1500" b="0" i="0" u="none" strike="noStrike" baseline="0" dirty="0">
              <a:latin typeface="+mj-lt"/>
            </a:endParaRPr>
          </a:p>
          <a:p>
            <a:pPr marL="285750" indent="-285750" algn="l">
              <a:buFont typeface="Arial" panose="020B0604020202020204" pitchFamily="34" charset="0"/>
              <a:buChar char="•"/>
            </a:pPr>
            <a:r>
              <a:rPr lang="en-US" sz="1500" dirty="0">
                <a:latin typeface="+mj-lt"/>
              </a:rPr>
              <a:t>Training is done using ESs and more specifically by augmenting CMA-ES to the multi-agent framework</a:t>
            </a:r>
          </a:p>
          <a:p>
            <a:pPr marL="285750" indent="-285750" algn="l">
              <a:buFont typeface="Arial" panose="020B0604020202020204" pitchFamily="34" charset="0"/>
              <a:buChar char="•"/>
            </a:pPr>
            <a:endParaRPr lang="en-US" sz="1500" dirty="0">
              <a:latin typeface="+mj-lt"/>
            </a:endParaRPr>
          </a:p>
          <a:p>
            <a:pPr marL="285750" indent="-285750" algn="l">
              <a:buFont typeface="Arial" panose="020B0604020202020204" pitchFamily="34" charset="0"/>
              <a:buChar char="•"/>
            </a:pPr>
            <a:r>
              <a:rPr lang="en-US" sz="1500" dirty="0">
                <a:latin typeface="+mj-lt"/>
              </a:rPr>
              <a:t>Two training steps:</a:t>
            </a:r>
          </a:p>
          <a:p>
            <a:pPr marL="742950" lvl="1" indent="-285750">
              <a:buFont typeface="Arial" panose="020B0604020202020204" pitchFamily="34" charset="0"/>
              <a:buChar char="•"/>
            </a:pPr>
            <a:r>
              <a:rPr lang="en-US" sz="1500" dirty="0">
                <a:latin typeface="+mj-lt"/>
              </a:rPr>
              <a:t>Outer loop which iteratively trains the protagonist and adversaries</a:t>
            </a:r>
          </a:p>
          <a:p>
            <a:pPr marL="742950" lvl="1" indent="-285750">
              <a:buFont typeface="Arial" panose="020B0604020202020204" pitchFamily="34" charset="0"/>
              <a:buChar char="•"/>
            </a:pPr>
            <a:r>
              <a:rPr lang="en-US" sz="1500" dirty="0">
                <a:latin typeface="+mj-lt"/>
              </a:rPr>
              <a:t>Inner loop for optimizing the policy of each</a:t>
            </a:r>
          </a:p>
          <a:p>
            <a:pPr marL="742950" lvl="1" indent="-285750">
              <a:buFont typeface="Arial" panose="020B0604020202020204" pitchFamily="34" charset="0"/>
              <a:buChar char="•"/>
            </a:pPr>
            <a:endParaRPr lang="en-US" sz="1500" dirty="0">
              <a:latin typeface="+mj-lt"/>
            </a:endParaRPr>
          </a:p>
          <a:p>
            <a:pPr marL="285750" indent="-285750">
              <a:buFont typeface="Arial" panose="020B0604020202020204" pitchFamily="34" charset="0"/>
              <a:buChar char="•"/>
            </a:pPr>
            <a:r>
              <a:rPr lang="en-US" sz="1500" dirty="0">
                <a:latin typeface="+mj-lt"/>
              </a:rPr>
              <a:t>Policies are represented by feed forward neural networks and are optimized with CMA-ES</a:t>
            </a:r>
          </a:p>
          <a:p>
            <a:pPr marL="285750" indent="-285750">
              <a:buFont typeface="Arial" panose="020B0604020202020204" pitchFamily="34" charset="0"/>
              <a:buChar char="•"/>
            </a:pPr>
            <a:endParaRPr lang="en-US" sz="1500" dirty="0">
              <a:latin typeface="+mj-lt"/>
            </a:endParaRPr>
          </a:p>
          <a:p>
            <a:pPr marL="285750" indent="-285750">
              <a:buFont typeface="Arial" panose="020B0604020202020204" pitchFamily="34" charset="0"/>
              <a:buChar char="•"/>
            </a:pPr>
            <a:r>
              <a:rPr lang="en-US" sz="1500" dirty="0">
                <a:latin typeface="+mj-lt"/>
              </a:rPr>
              <a:t>This method outperformed MADDPG and MATD3</a:t>
            </a:r>
          </a:p>
        </p:txBody>
      </p:sp>
      <p:pic>
        <p:nvPicPr>
          <p:cNvPr id="6" name="Picture 5">
            <a:extLst>
              <a:ext uri="{FF2B5EF4-FFF2-40B4-BE49-F238E27FC236}">
                <a16:creationId xmlns:a16="http://schemas.microsoft.com/office/drawing/2014/main" id="{9030EE91-7897-460A-A762-5CEFB1C8B24E}"/>
              </a:ext>
            </a:extLst>
          </p:cNvPr>
          <p:cNvPicPr>
            <a:picLocks noChangeAspect="1"/>
          </p:cNvPicPr>
          <p:nvPr/>
        </p:nvPicPr>
        <p:blipFill>
          <a:blip r:embed="rId3"/>
          <a:stretch>
            <a:fillRect/>
          </a:stretch>
        </p:blipFill>
        <p:spPr>
          <a:xfrm>
            <a:off x="6830859" y="1938337"/>
            <a:ext cx="4429125" cy="2981325"/>
          </a:xfrm>
          <a:prstGeom prst="rect">
            <a:avLst/>
          </a:prstGeom>
        </p:spPr>
      </p:pic>
    </p:spTree>
    <p:extLst>
      <p:ext uri="{BB962C8B-B14F-4D97-AF65-F5344CB8AC3E}">
        <p14:creationId xmlns:p14="http://schemas.microsoft.com/office/powerpoint/2010/main" val="24358255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891F4-088A-43D5-9A69-DA6F60F12FC2}"/>
              </a:ext>
            </a:extLst>
          </p:cNvPr>
          <p:cNvSpPr>
            <a:spLocks noGrp="1"/>
          </p:cNvSpPr>
          <p:nvPr>
            <p:ph type="body" sz="quarter" idx="13"/>
          </p:nvPr>
        </p:nvSpPr>
        <p:spPr/>
        <p:txBody>
          <a:bodyPr/>
          <a:lstStyle/>
          <a:p>
            <a:r>
              <a:rPr lang="en-US" dirty="0"/>
              <a:t>Comparison of Evolutionary Strategies for Reinforcement Learning in a Swarm Aggregation Behaviour</a:t>
            </a:r>
          </a:p>
        </p:txBody>
      </p:sp>
      <p:sp>
        <p:nvSpPr>
          <p:cNvPr id="3" name="Title 2">
            <a:extLst>
              <a:ext uri="{FF2B5EF4-FFF2-40B4-BE49-F238E27FC236}">
                <a16:creationId xmlns:a16="http://schemas.microsoft.com/office/drawing/2014/main" id="{E8E47C2C-78FD-4017-8627-FDBE1E857CC2}"/>
              </a:ext>
            </a:extLst>
          </p:cNvPr>
          <p:cNvSpPr>
            <a:spLocks noGrp="1"/>
          </p:cNvSpPr>
          <p:nvPr>
            <p:ph type="title"/>
          </p:nvPr>
        </p:nvSpPr>
        <p:spPr/>
        <p:txBody>
          <a:bodyPr/>
          <a:lstStyle/>
          <a:p>
            <a:r>
              <a:rPr lang="en-US" dirty="0"/>
              <a:t>Literature Review</a:t>
            </a:r>
          </a:p>
        </p:txBody>
      </p:sp>
      <p:sp>
        <p:nvSpPr>
          <p:cNvPr id="4" name="TextBox 3">
            <a:extLst>
              <a:ext uri="{FF2B5EF4-FFF2-40B4-BE49-F238E27FC236}">
                <a16:creationId xmlns:a16="http://schemas.microsoft.com/office/drawing/2014/main" id="{D64843A4-3874-4132-A720-21ED0C5E8A7F}"/>
              </a:ext>
            </a:extLst>
          </p:cNvPr>
          <p:cNvSpPr txBox="1"/>
          <p:nvPr/>
        </p:nvSpPr>
        <p:spPr>
          <a:xfrm>
            <a:off x="469900" y="1569097"/>
            <a:ext cx="6753216" cy="4154984"/>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n-US" sz="1500" b="0" i="0" u="none" strike="noStrike" baseline="0" dirty="0">
                <a:latin typeface="+mj-lt"/>
              </a:rPr>
              <a:t>The paper assess the performance of ESs (CMA-ES, PEPG, SES, GA and </a:t>
            </a:r>
            <a:r>
              <a:rPr lang="en-US" sz="1500" b="0" i="0" u="none" strike="noStrike" baseline="0" dirty="0" err="1">
                <a:latin typeface="+mj-lt"/>
              </a:rPr>
              <a:t>OpenAI</a:t>
            </a:r>
            <a:r>
              <a:rPr lang="en-US" sz="1500" b="0" i="0" u="none" strike="noStrike" baseline="0" dirty="0">
                <a:latin typeface="+mj-lt"/>
              </a:rPr>
              <a:t>-ES) for multi agent learning in the swarm aggregation task. </a:t>
            </a:r>
          </a:p>
          <a:p>
            <a:pPr marL="285750" indent="-285750" algn="just">
              <a:buFont typeface="Arial" panose="020B0604020202020204" pitchFamily="34" charset="0"/>
              <a:buChar char="•"/>
            </a:pPr>
            <a:endParaRPr lang="en-US" sz="1500" b="0" i="0" u="none" strike="noStrike" baseline="0" dirty="0">
              <a:latin typeface="+mj-lt"/>
            </a:endParaRPr>
          </a:p>
          <a:p>
            <a:pPr marL="285750" indent="-285750" algn="just">
              <a:buFont typeface="Arial" panose="020B0604020202020204" pitchFamily="34" charset="0"/>
              <a:buChar char="•"/>
            </a:pPr>
            <a:r>
              <a:rPr lang="en-US" sz="1500" b="0" i="0" u="none" strike="noStrike" baseline="0" dirty="0">
                <a:latin typeface="+mj-lt"/>
              </a:rPr>
              <a:t>This task is about the aggregation of a scattered swarm robot on the environment on a place using their local sensor information.</a:t>
            </a:r>
          </a:p>
          <a:p>
            <a:pPr marL="285750" indent="-285750" algn="just">
              <a:buFont typeface="Arial" panose="020B0604020202020204" pitchFamily="34" charset="0"/>
              <a:buChar char="•"/>
            </a:pPr>
            <a:endParaRPr lang="en-US" sz="1500" b="0" i="0" u="none" strike="noStrike" baseline="0" dirty="0">
              <a:latin typeface="+mj-lt"/>
            </a:endParaRPr>
          </a:p>
          <a:p>
            <a:pPr marL="285750" indent="-285750" algn="just">
              <a:buFont typeface="Arial" panose="020B0604020202020204" pitchFamily="34" charset="0"/>
              <a:buChar char="•"/>
            </a:pPr>
            <a:r>
              <a:rPr lang="en-US" sz="1500" b="0" i="0" u="none" strike="noStrike" baseline="0" dirty="0">
                <a:latin typeface="+mj-lt"/>
              </a:rPr>
              <a:t>Robots’ controllers are represented by a Neural network with 2 hidden layers (8 infrared sensors and 4 microphone for inputs and 2 wheels and a speaker as output)</a:t>
            </a:r>
          </a:p>
          <a:p>
            <a:pPr marL="285750" indent="-285750" algn="just">
              <a:buFont typeface="Arial" panose="020B0604020202020204" pitchFamily="34" charset="0"/>
              <a:buChar char="•"/>
            </a:pPr>
            <a:endParaRPr lang="en-US" sz="1500" b="0" i="0" u="none" strike="noStrike" baseline="0" dirty="0">
              <a:latin typeface="+mj-lt"/>
            </a:endParaRPr>
          </a:p>
          <a:p>
            <a:pPr marL="285750" indent="-285750" algn="just">
              <a:buFont typeface="Arial" panose="020B0604020202020204" pitchFamily="34" charset="0"/>
              <a:buChar char="•"/>
            </a:pPr>
            <a:r>
              <a:rPr lang="en-US" sz="1500" b="0" i="0" u="none" strike="noStrike" baseline="0" dirty="0">
                <a:latin typeface="+mj-lt"/>
              </a:rPr>
              <a:t>Each robot in the swarm runs the same network thus maintaining collective </a:t>
            </a:r>
            <a:r>
              <a:rPr lang="en-US" sz="1500" b="0" i="0" u="none" strike="noStrike" baseline="0" dirty="0" err="1">
                <a:latin typeface="+mj-lt"/>
              </a:rPr>
              <a:t>behaviour</a:t>
            </a:r>
            <a:r>
              <a:rPr lang="en-US" sz="1500" b="0" i="0" u="none" strike="noStrike" baseline="0" dirty="0">
                <a:latin typeface="+mj-lt"/>
              </a:rPr>
              <a:t>. </a:t>
            </a:r>
          </a:p>
          <a:p>
            <a:pPr marL="285750" indent="-285750" algn="just">
              <a:buFont typeface="Arial" panose="020B0604020202020204" pitchFamily="34" charset="0"/>
              <a:buChar char="•"/>
            </a:pPr>
            <a:endParaRPr lang="en-US" sz="1500" b="0" i="0" u="none" strike="noStrike" baseline="0" dirty="0">
              <a:latin typeface="+mj-lt"/>
            </a:endParaRPr>
          </a:p>
          <a:p>
            <a:pPr marL="285750" indent="-285750" algn="just">
              <a:buFont typeface="Arial" panose="020B0604020202020204" pitchFamily="34" charset="0"/>
              <a:buChar char="•"/>
            </a:pPr>
            <a:r>
              <a:rPr lang="en-US" sz="1500" b="0" i="0" u="none" strike="noStrike" baseline="0" dirty="0">
                <a:latin typeface="+mj-lt"/>
              </a:rPr>
              <a:t>CMA-ES achieved the best solution for small swarms (5,10 and 20 robots), SES for larger ones (40 robots). </a:t>
            </a:r>
            <a:r>
              <a:rPr lang="en-US" sz="1500" b="0" i="0" u="none" strike="noStrike" baseline="0" dirty="0" err="1">
                <a:latin typeface="+mj-lt"/>
              </a:rPr>
              <a:t>OpenAI</a:t>
            </a:r>
            <a:r>
              <a:rPr lang="en-US" sz="1500" b="0" i="0" u="none" strike="noStrike" baseline="0" dirty="0">
                <a:latin typeface="+mj-lt"/>
              </a:rPr>
              <a:t>-ES, needed less generations or training time than other methods, while however requiring more execution steps. </a:t>
            </a:r>
            <a:endParaRPr lang="en-US" sz="1500" dirty="0">
              <a:solidFill>
                <a:srgbClr val="313131"/>
              </a:solidFill>
              <a:latin typeface="+mj-lt"/>
            </a:endParaRPr>
          </a:p>
        </p:txBody>
      </p:sp>
      <p:pic>
        <p:nvPicPr>
          <p:cNvPr id="7" name="Picture 6">
            <a:extLst>
              <a:ext uri="{FF2B5EF4-FFF2-40B4-BE49-F238E27FC236}">
                <a16:creationId xmlns:a16="http://schemas.microsoft.com/office/drawing/2014/main" id="{7B76264B-1D3D-4A70-9A49-81AB3A855E45}"/>
              </a:ext>
            </a:extLst>
          </p:cNvPr>
          <p:cNvPicPr>
            <a:picLocks noChangeAspect="1"/>
          </p:cNvPicPr>
          <p:nvPr/>
        </p:nvPicPr>
        <p:blipFill>
          <a:blip r:embed="rId3"/>
          <a:stretch>
            <a:fillRect/>
          </a:stretch>
        </p:blipFill>
        <p:spPr>
          <a:xfrm>
            <a:off x="7223116" y="1731528"/>
            <a:ext cx="4640386" cy="3674538"/>
          </a:xfrm>
          <a:prstGeom prst="rect">
            <a:avLst/>
          </a:prstGeom>
        </p:spPr>
      </p:pic>
    </p:spTree>
    <p:extLst>
      <p:ext uri="{BB962C8B-B14F-4D97-AF65-F5344CB8AC3E}">
        <p14:creationId xmlns:p14="http://schemas.microsoft.com/office/powerpoint/2010/main" val="6416743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891F4-088A-43D5-9A69-DA6F60F12FC2}"/>
              </a:ext>
            </a:extLst>
          </p:cNvPr>
          <p:cNvSpPr>
            <a:spLocks noGrp="1"/>
          </p:cNvSpPr>
          <p:nvPr>
            <p:ph type="body" sz="quarter" idx="13"/>
          </p:nvPr>
        </p:nvSpPr>
        <p:spPr/>
        <p:txBody>
          <a:bodyPr/>
          <a:lstStyle/>
          <a:p>
            <a:r>
              <a:rPr lang="en-US" dirty="0"/>
              <a:t>The predator-prey evolutionary robots system: from simulation to real world</a:t>
            </a:r>
          </a:p>
        </p:txBody>
      </p:sp>
      <p:sp>
        <p:nvSpPr>
          <p:cNvPr id="3" name="Title 2">
            <a:extLst>
              <a:ext uri="{FF2B5EF4-FFF2-40B4-BE49-F238E27FC236}">
                <a16:creationId xmlns:a16="http://schemas.microsoft.com/office/drawing/2014/main" id="{E8E47C2C-78FD-4017-8627-FDBE1E857CC2}"/>
              </a:ext>
            </a:extLst>
          </p:cNvPr>
          <p:cNvSpPr>
            <a:spLocks noGrp="1"/>
          </p:cNvSpPr>
          <p:nvPr>
            <p:ph type="title"/>
          </p:nvPr>
        </p:nvSpPr>
        <p:spPr/>
        <p:txBody>
          <a:bodyPr/>
          <a:lstStyle/>
          <a:p>
            <a:r>
              <a:rPr lang="en-US" dirty="0"/>
              <a:t>Literature Review</a:t>
            </a:r>
          </a:p>
        </p:txBody>
      </p:sp>
      <p:sp>
        <p:nvSpPr>
          <p:cNvPr id="4" name="TextBox 3">
            <a:extLst>
              <a:ext uri="{FF2B5EF4-FFF2-40B4-BE49-F238E27FC236}">
                <a16:creationId xmlns:a16="http://schemas.microsoft.com/office/drawing/2014/main" id="{D64843A4-3874-4132-A720-21ED0C5E8A7F}"/>
              </a:ext>
            </a:extLst>
          </p:cNvPr>
          <p:cNvSpPr txBox="1"/>
          <p:nvPr/>
        </p:nvSpPr>
        <p:spPr>
          <a:xfrm>
            <a:off x="469900" y="1361707"/>
            <a:ext cx="6713326" cy="4847481"/>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n-US" sz="1500" b="0" i="0" u="none" strike="noStrike" baseline="0" dirty="0">
                <a:latin typeface="+mj-lt"/>
              </a:rPr>
              <a:t>Predator-prey system: multiple predators trained to catch a prey</a:t>
            </a:r>
          </a:p>
          <a:p>
            <a:pPr marL="285750" indent="-285750" algn="just">
              <a:buFont typeface="Arial" panose="020B0604020202020204" pitchFamily="34" charset="0"/>
              <a:buChar char="•"/>
            </a:pPr>
            <a:endParaRPr lang="en-US" sz="1500" dirty="0">
              <a:latin typeface="+mj-lt"/>
            </a:endParaRPr>
          </a:p>
          <a:p>
            <a:pPr marL="285750" indent="-285750" algn="just">
              <a:buFont typeface="Arial" panose="020B0604020202020204" pitchFamily="34" charset="0"/>
              <a:buChar char="•"/>
            </a:pPr>
            <a:r>
              <a:rPr lang="en-US" sz="1500" b="0" i="0" u="none" strike="noStrike" baseline="0" dirty="0">
                <a:latin typeface="+mj-lt"/>
              </a:rPr>
              <a:t>The predator controllers are homogeneous, and are represented by NN - parameters are optimized with </a:t>
            </a:r>
            <a:r>
              <a:rPr lang="en-US" sz="1500" b="0" i="0" u="none" strike="noStrike" baseline="0" dirty="0" err="1">
                <a:latin typeface="+mj-lt"/>
              </a:rPr>
              <a:t>openAI</a:t>
            </a:r>
            <a:r>
              <a:rPr lang="en-US" sz="1500" b="0" i="0" u="none" strike="noStrike" baseline="0" dirty="0">
                <a:latin typeface="+mj-lt"/>
              </a:rPr>
              <a:t>-ES, CMA-ES and Bayesian Optimization. </a:t>
            </a:r>
          </a:p>
          <a:p>
            <a:pPr marL="285750" indent="-285750" algn="just">
              <a:buFont typeface="Arial" panose="020B0604020202020204" pitchFamily="34" charset="0"/>
              <a:buChar char="•"/>
            </a:pPr>
            <a:endParaRPr lang="en-US" sz="1500" b="0" i="0" u="none" strike="noStrike" baseline="0" dirty="0">
              <a:latin typeface="+mj-lt"/>
            </a:endParaRPr>
          </a:p>
          <a:p>
            <a:pPr marL="285750" indent="-285750" algn="just">
              <a:buFont typeface="Arial" panose="020B0604020202020204" pitchFamily="34" charset="0"/>
              <a:buChar char="•"/>
            </a:pPr>
            <a:r>
              <a:rPr lang="en-US" sz="1500" b="0" i="0" u="none" strike="noStrike" baseline="0" dirty="0">
                <a:latin typeface="+mj-lt"/>
              </a:rPr>
              <a:t>The NN has three inputs (the inverse of the distance from the predator to the other nearest predator, the angle between the orientation of predator and the direction of prey relative to the predator, the distance between the predator itself and the prey), one hidden layer and two outputs for controlling the angular velocities of the two wheels. </a:t>
            </a:r>
          </a:p>
          <a:p>
            <a:pPr marL="285750" indent="-285750" algn="just">
              <a:buFont typeface="Arial" panose="020B0604020202020204" pitchFamily="34" charset="0"/>
              <a:buChar char="•"/>
            </a:pPr>
            <a:endParaRPr lang="en-US" sz="1500" dirty="0">
              <a:latin typeface="+mj-lt"/>
            </a:endParaRPr>
          </a:p>
          <a:p>
            <a:pPr marL="285750" indent="-285750" algn="just">
              <a:buFont typeface="Arial" panose="020B0604020202020204" pitchFamily="34" charset="0"/>
              <a:buChar char="•"/>
            </a:pPr>
            <a:r>
              <a:rPr lang="en-US" sz="1500" b="0" i="0" u="none" strike="noStrike" baseline="0" dirty="0">
                <a:latin typeface="+mj-lt"/>
              </a:rPr>
              <a:t>The prey's controller follows a simple fixed evasion strategy</a:t>
            </a:r>
          </a:p>
          <a:p>
            <a:pPr marL="285750" indent="-285750" algn="just">
              <a:buFont typeface="Arial" panose="020B0604020202020204" pitchFamily="34" charset="0"/>
              <a:buChar char="•"/>
            </a:pPr>
            <a:endParaRPr lang="en-US" sz="1500" dirty="0">
              <a:latin typeface="+mj-lt"/>
            </a:endParaRPr>
          </a:p>
          <a:p>
            <a:pPr marL="285750" indent="-285750" algn="just">
              <a:buFont typeface="Arial" panose="020B0604020202020204" pitchFamily="34" charset="0"/>
              <a:buChar char="•"/>
            </a:pPr>
            <a:r>
              <a:rPr lang="en-US" sz="1500" b="0" i="0" u="none" strike="noStrike" baseline="0" dirty="0">
                <a:latin typeface="+mj-lt"/>
              </a:rPr>
              <a:t>The predators showcased a successful collective behavior: moving following a formation and avoiding collisions</a:t>
            </a:r>
          </a:p>
          <a:p>
            <a:pPr marL="285750" indent="-285750" algn="just">
              <a:buFont typeface="Arial" panose="020B0604020202020204" pitchFamily="34" charset="0"/>
              <a:buChar char="•"/>
            </a:pPr>
            <a:endParaRPr lang="en-US" sz="1500" dirty="0">
              <a:latin typeface="+mj-lt"/>
            </a:endParaRPr>
          </a:p>
          <a:p>
            <a:pPr marL="285750" indent="-285750" algn="just">
              <a:buFont typeface="Arial" panose="020B0604020202020204" pitchFamily="34" charset="0"/>
              <a:buChar char="•"/>
            </a:pPr>
            <a:r>
              <a:rPr lang="en-US" sz="1500" b="0" i="0" u="none" strike="noStrike" baseline="0" dirty="0">
                <a:latin typeface="+mj-lt"/>
              </a:rPr>
              <a:t>CMA-ES has outperformed Bayesian Optimization and </a:t>
            </a:r>
            <a:r>
              <a:rPr lang="en-US" sz="1500" b="0" i="0" u="none" strike="noStrike" baseline="0" dirty="0" err="1">
                <a:latin typeface="+mj-lt"/>
              </a:rPr>
              <a:t>OpenAI</a:t>
            </a:r>
            <a:r>
              <a:rPr lang="en-US" sz="1500" b="0" i="0" u="none" strike="noStrike" baseline="0" dirty="0">
                <a:latin typeface="+mj-lt"/>
              </a:rPr>
              <a:t>-ES, as it can better handle noise. The system seemed to be successful in real life as well</a:t>
            </a:r>
            <a:endParaRPr lang="en-US" sz="1500" dirty="0">
              <a:solidFill>
                <a:srgbClr val="313131"/>
              </a:solidFill>
              <a:latin typeface="+mj-lt"/>
            </a:endParaRPr>
          </a:p>
        </p:txBody>
      </p:sp>
      <p:pic>
        <p:nvPicPr>
          <p:cNvPr id="6" name="Picture 5">
            <a:extLst>
              <a:ext uri="{FF2B5EF4-FFF2-40B4-BE49-F238E27FC236}">
                <a16:creationId xmlns:a16="http://schemas.microsoft.com/office/drawing/2014/main" id="{748E68A2-6993-439D-8456-373933CA9C05}"/>
              </a:ext>
            </a:extLst>
          </p:cNvPr>
          <p:cNvPicPr>
            <a:picLocks noChangeAspect="1"/>
          </p:cNvPicPr>
          <p:nvPr/>
        </p:nvPicPr>
        <p:blipFill>
          <a:blip r:embed="rId3"/>
          <a:stretch>
            <a:fillRect/>
          </a:stretch>
        </p:blipFill>
        <p:spPr>
          <a:xfrm>
            <a:off x="7560774" y="2661934"/>
            <a:ext cx="3942597" cy="1919494"/>
          </a:xfrm>
          <a:prstGeom prst="rect">
            <a:avLst/>
          </a:prstGeom>
        </p:spPr>
      </p:pic>
    </p:spTree>
    <p:extLst>
      <p:ext uri="{BB962C8B-B14F-4D97-AF65-F5344CB8AC3E}">
        <p14:creationId xmlns:p14="http://schemas.microsoft.com/office/powerpoint/2010/main" val="20658184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23295C-D303-4AF5-90E0-66942EA3088D}"/>
              </a:ext>
            </a:extLst>
          </p:cNvPr>
          <p:cNvSpPr>
            <a:spLocks noGrp="1"/>
          </p:cNvSpPr>
          <p:nvPr>
            <p:ph type="body" sz="quarter" idx="13"/>
          </p:nvPr>
        </p:nvSpPr>
        <p:spPr/>
        <p:txBody>
          <a:bodyPr/>
          <a:lstStyle/>
          <a:p>
            <a:r>
              <a:rPr lang="en-US" dirty="0"/>
              <a:t>Efficacy of Modern Neuro-Evolutionary Strategies for Continuous Control Optimization</a:t>
            </a:r>
          </a:p>
        </p:txBody>
      </p:sp>
      <p:sp>
        <p:nvSpPr>
          <p:cNvPr id="3" name="Title 2">
            <a:extLst>
              <a:ext uri="{FF2B5EF4-FFF2-40B4-BE49-F238E27FC236}">
                <a16:creationId xmlns:a16="http://schemas.microsoft.com/office/drawing/2014/main" id="{9A4C24B6-0A94-4A23-B86D-DAE523F62FE4}"/>
              </a:ext>
            </a:extLst>
          </p:cNvPr>
          <p:cNvSpPr>
            <a:spLocks noGrp="1"/>
          </p:cNvSpPr>
          <p:nvPr>
            <p:ph type="title"/>
          </p:nvPr>
        </p:nvSpPr>
        <p:spPr/>
        <p:txBody>
          <a:bodyPr/>
          <a:lstStyle/>
          <a:p>
            <a:r>
              <a:rPr lang="en-US" dirty="0"/>
              <a:t>Literature Review</a:t>
            </a:r>
          </a:p>
        </p:txBody>
      </p:sp>
      <p:sp>
        <p:nvSpPr>
          <p:cNvPr id="4" name="TextBox 3">
            <a:extLst>
              <a:ext uri="{FF2B5EF4-FFF2-40B4-BE49-F238E27FC236}">
                <a16:creationId xmlns:a16="http://schemas.microsoft.com/office/drawing/2014/main" id="{902406C4-14E8-4142-84E5-2BD759EE9BD7}"/>
              </a:ext>
            </a:extLst>
          </p:cNvPr>
          <p:cNvSpPr txBox="1"/>
          <p:nvPr/>
        </p:nvSpPr>
        <p:spPr>
          <a:xfrm>
            <a:off x="469900" y="1361707"/>
            <a:ext cx="6713326" cy="230832"/>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n-US" sz="1500" b="0" i="0" u="none" strike="noStrike" baseline="0" dirty="0">
                <a:latin typeface="+mj-lt"/>
              </a:rPr>
              <a:t>XX</a:t>
            </a:r>
            <a:endParaRPr lang="en-US" sz="1500" dirty="0">
              <a:solidFill>
                <a:srgbClr val="313131"/>
              </a:solidFill>
              <a:latin typeface="+mj-lt"/>
            </a:endParaRPr>
          </a:p>
        </p:txBody>
      </p:sp>
    </p:spTree>
    <p:extLst>
      <p:ext uri="{BB962C8B-B14F-4D97-AF65-F5344CB8AC3E}">
        <p14:creationId xmlns:p14="http://schemas.microsoft.com/office/powerpoint/2010/main" val="34674095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24C9D-4EF9-4D85-AA86-91ACF3E29A1B}"/>
              </a:ext>
            </a:extLst>
          </p:cNvPr>
          <p:cNvSpPr>
            <a:spLocks noGrp="1"/>
          </p:cNvSpPr>
          <p:nvPr>
            <p:ph type="title"/>
          </p:nvPr>
        </p:nvSpPr>
        <p:spPr/>
        <p:txBody>
          <a:bodyPr/>
          <a:lstStyle/>
          <a:p>
            <a:r>
              <a:rPr lang="en-US" dirty="0"/>
              <a:t>Rendering Environment</a:t>
            </a:r>
          </a:p>
        </p:txBody>
      </p:sp>
      <p:cxnSp>
        <p:nvCxnSpPr>
          <p:cNvPr id="10" name="Straight Connector 9">
            <a:extLst>
              <a:ext uri="{FF2B5EF4-FFF2-40B4-BE49-F238E27FC236}">
                <a16:creationId xmlns:a16="http://schemas.microsoft.com/office/drawing/2014/main" id="{91343DE1-4669-428D-BD98-07496AED87A2}"/>
              </a:ext>
            </a:extLst>
          </p:cNvPr>
          <p:cNvCxnSpPr>
            <a:cxnSpLocks/>
          </p:cNvCxnSpPr>
          <p:nvPr/>
        </p:nvCxnSpPr>
        <p:spPr>
          <a:xfrm>
            <a:off x="469900" y="1253765"/>
            <a:ext cx="112522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ACCB42-81A2-4C10-BECB-019649530DF6}"/>
              </a:ext>
            </a:extLst>
          </p:cNvPr>
          <p:cNvSpPr txBox="1"/>
          <p:nvPr/>
        </p:nvSpPr>
        <p:spPr>
          <a:xfrm>
            <a:off x="4953621" y="1070791"/>
            <a:ext cx="1903036" cy="338554"/>
          </a:xfrm>
          <a:prstGeom prst="rect">
            <a:avLst/>
          </a:prstGeom>
          <a:solidFill>
            <a:schemeClr val="bg1"/>
          </a:solidFill>
        </p:spPr>
        <p:txBody>
          <a:bodyPr wrap="square">
            <a:spAutoFit/>
          </a:bodyPr>
          <a:lstStyle/>
          <a:p>
            <a:pPr algn="ctr"/>
            <a:r>
              <a:rPr lang="en-US" sz="1600" b="0" i="0" dirty="0">
                <a:solidFill>
                  <a:srgbClr val="212121"/>
                </a:solidFill>
                <a:effectLst/>
                <a:latin typeface="+mj-lt"/>
              </a:rPr>
              <a:t>Unity vs Gazebo</a:t>
            </a:r>
          </a:p>
        </p:txBody>
      </p:sp>
      <p:sp>
        <p:nvSpPr>
          <p:cNvPr id="13" name="TextBox 12">
            <a:extLst>
              <a:ext uri="{FF2B5EF4-FFF2-40B4-BE49-F238E27FC236}">
                <a16:creationId xmlns:a16="http://schemas.microsoft.com/office/drawing/2014/main" id="{FFC5DD46-8910-4401-B555-30BF558838E7}"/>
              </a:ext>
            </a:extLst>
          </p:cNvPr>
          <p:cNvSpPr txBox="1"/>
          <p:nvPr/>
        </p:nvSpPr>
        <p:spPr>
          <a:xfrm>
            <a:off x="88179" y="1506749"/>
            <a:ext cx="11633921" cy="2862322"/>
          </a:xfrm>
          <a:prstGeom prst="rect">
            <a:avLst/>
          </a:prstGeom>
          <a:noFill/>
        </p:spPr>
        <p:txBody>
          <a:bodyPr wrap="square">
            <a:spAutoFit/>
          </a:bodyPr>
          <a:lstStyle/>
          <a:p>
            <a:pPr marL="571500" indent="-228600" rtl="0" fontAlgn="ctr">
              <a:spcBef>
                <a:spcPts val="0"/>
              </a:spcBef>
              <a:spcAft>
                <a:spcPts val="0"/>
              </a:spcAft>
              <a:buFont typeface="+mj-lt"/>
              <a:buAutoNum type="arabicPeriod"/>
            </a:pPr>
            <a:r>
              <a:rPr lang="en-US" sz="1500" b="0" i="0" dirty="0">
                <a:effectLst/>
                <a:latin typeface="+mj-lt"/>
              </a:rPr>
              <a:t>Discrete Deep Reinforcement Learning for </a:t>
            </a:r>
            <a:r>
              <a:rPr lang="en-US" sz="1500" b="0" i="0" dirty="0" err="1">
                <a:effectLst/>
                <a:latin typeface="+mj-lt"/>
              </a:rPr>
              <a:t>Mapless</a:t>
            </a:r>
            <a:r>
              <a:rPr lang="en-US" sz="1500" b="0" i="0" dirty="0">
                <a:effectLst/>
                <a:latin typeface="+mj-lt"/>
              </a:rPr>
              <a:t> Navigation:</a:t>
            </a:r>
          </a:p>
          <a:p>
            <a:pPr marL="628650" lvl="1" indent="-171450" rtl="0" fontAlgn="ctr">
              <a:spcBef>
                <a:spcPts val="0"/>
              </a:spcBef>
              <a:spcAft>
                <a:spcPts val="0"/>
              </a:spcAft>
              <a:buFont typeface="Arial" panose="020B0604020202020204" pitchFamily="34" charset="0"/>
              <a:buChar char="•"/>
            </a:pPr>
            <a:r>
              <a:rPr lang="en-US" sz="1500" b="0" i="0" dirty="0">
                <a:effectLst/>
                <a:latin typeface="+mj-lt"/>
              </a:rPr>
              <a:t>Unity natively supports multi-agent environments hence paving the way for further research targeting multi-agent scenarios.</a:t>
            </a:r>
          </a:p>
          <a:p>
            <a:pPr marL="628650" lvl="1" indent="-171450" rtl="0" fontAlgn="ctr">
              <a:spcBef>
                <a:spcPts val="0"/>
              </a:spcBef>
              <a:spcAft>
                <a:spcPts val="0"/>
              </a:spcAft>
              <a:buFont typeface="Arial" panose="020B0604020202020204" pitchFamily="34" charset="0"/>
              <a:buChar char="•"/>
            </a:pPr>
            <a:r>
              <a:rPr lang="en-US" sz="1500" b="0" i="0" dirty="0">
                <a:effectLst/>
                <a:latin typeface="+mj-lt"/>
              </a:rPr>
              <a:t>It is possible to export a model trained in a Unity environment, to the Robot Operating System (ROS) and furthermore, to the real robot </a:t>
            </a:r>
          </a:p>
          <a:p>
            <a:pPr marL="628650" lvl="1" indent="-171450" rtl="0" fontAlgn="ctr">
              <a:spcBef>
                <a:spcPts val="0"/>
              </a:spcBef>
              <a:spcAft>
                <a:spcPts val="0"/>
              </a:spcAft>
              <a:buFont typeface="Arial" panose="020B0604020202020204" pitchFamily="34" charset="0"/>
              <a:buChar char="•"/>
            </a:pPr>
            <a:r>
              <a:rPr lang="en-US" sz="1500" b="0" i="0" dirty="0">
                <a:effectLst/>
                <a:latin typeface="+mj-lt"/>
              </a:rPr>
              <a:t>Training the model in the Unity environment is significantly faster than using Gazebo</a:t>
            </a:r>
          </a:p>
          <a:p>
            <a:pPr marL="628650" lvl="1" indent="-171450" rtl="0" fontAlgn="ctr">
              <a:spcBef>
                <a:spcPts val="0"/>
              </a:spcBef>
              <a:spcAft>
                <a:spcPts val="0"/>
              </a:spcAft>
              <a:buFont typeface="Arial" panose="020B0604020202020204" pitchFamily="34" charset="0"/>
              <a:buChar char="•"/>
            </a:pPr>
            <a:r>
              <a:rPr lang="en-US" sz="1500" b="0" i="0" dirty="0">
                <a:effectLst/>
                <a:latin typeface="+mj-lt"/>
              </a:rPr>
              <a:t>Model trained in Unity can then be used on Gazebo (using the ROS framework) and on the real robotic platform without additional training.</a:t>
            </a:r>
          </a:p>
          <a:p>
            <a:pPr marL="628650" lvl="1" indent="-171450" rtl="0" fontAlgn="ctr">
              <a:spcBef>
                <a:spcPts val="0"/>
              </a:spcBef>
              <a:spcAft>
                <a:spcPts val="0"/>
              </a:spcAft>
              <a:buFont typeface="Arial" panose="020B0604020202020204" pitchFamily="34" charset="0"/>
              <a:buChar char="•"/>
            </a:pPr>
            <a:endParaRPr lang="en-US" sz="1500" b="0" i="0" dirty="0">
              <a:effectLst/>
              <a:latin typeface="+mj-lt"/>
            </a:endParaRPr>
          </a:p>
          <a:p>
            <a:pPr marL="571500" indent="-228600" rtl="0" fontAlgn="ctr">
              <a:spcBef>
                <a:spcPts val="0"/>
              </a:spcBef>
              <a:spcAft>
                <a:spcPts val="0"/>
              </a:spcAft>
              <a:buFont typeface="+mj-lt"/>
              <a:buAutoNum type="arabicPeriod"/>
            </a:pPr>
            <a:r>
              <a:rPr lang="en-US" sz="1500" b="0" i="0" dirty="0">
                <a:effectLst/>
                <a:latin typeface="+mj-lt"/>
              </a:rPr>
              <a:t>Simulation of Mobile Robots with Unity and ROS: A Case-Study and a Comparison with Gazebo</a:t>
            </a:r>
          </a:p>
          <a:p>
            <a:pPr marL="628650" lvl="1" indent="-171450" rtl="0" fontAlgn="ctr">
              <a:spcBef>
                <a:spcPts val="0"/>
              </a:spcBef>
              <a:spcAft>
                <a:spcPts val="0"/>
              </a:spcAft>
              <a:buFont typeface="Arial" panose="020B0604020202020204" pitchFamily="34" charset="0"/>
              <a:buChar char="•"/>
            </a:pPr>
            <a:r>
              <a:rPr lang="en-US" sz="1500" b="0" i="0" dirty="0">
                <a:effectLst/>
                <a:latin typeface="+mj-lt"/>
              </a:rPr>
              <a:t>The simulation in unity is more detailed and closer to reality than the simulation in Gazebo</a:t>
            </a:r>
          </a:p>
          <a:p>
            <a:pPr marL="628650" lvl="1" indent="-171450" rtl="0" fontAlgn="ctr">
              <a:spcBef>
                <a:spcPts val="0"/>
              </a:spcBef>
              <a:spcAft>
                <a:spcPts val="0"/>
              </a:spcAft>
              <a:buFont typeface="Arial" panose="020B0604020202020204" pitchFamily="34" charset="0"/>
              <a:buChar char="•"/>
            </a:pPr>
            <a:r>
              <a:rPr lang="en-US" sz="1500" b="0" i="0" dirty="0">
                <a:effectLst/>
                <a:latin typeface="+mj-lt"/>
              </a:rPr>
              <a:t>Quantitative benchmarks showed a similar </a:t>
            </a:r>
            <a:r>
              <a:rPr lang="en-US" sz="1500" b="0" i="0" dirty="0" err="1">
                <a:effectLst/>
                <a:latin typeface="+mj-lt"/>
              </a:rPr>
              <a:t>behaviour</a:t>
            </a:r>
            <a:r>
              <a:rPr lang="en-US" sz="1500" b="0" i="0" dirty="0">
                <a:effectLst/>
                <a:latin typeface="+mj-lt"/>
              </a:rPr>
              <a:t> to reality in the Unity simulations</a:t>
            </a:r>
          </a:p>
        </p:txBody>
      </p:sp>
      <p:cxnSp>
        <p:nvCxnSpPr>
          <p:cNvPr id="14" name="Straight Connector 13">
            <a:extLst>
              <a:ext uri="{FF2B5EF4-FFF2-40B4-BE49-F238E27FC236}">
                <a16:creationId xmlns:a16="http://schemas.microsoft.com/office/drawing/2014/main" id="{27B675E5-1D49-41BD-A0AA-7CE0B3114A73}"/>
              </a:ext>
            </a:extLst>
          </p:cNvPr>
          <p:cNvCxnSpPr>
            <a:cxnSpLocks/>
          </p:cNvCxnSpPr>
          <p:nvPr/>
        </p:nvCxnSpPr>
        <p:spPr>
          <a:xfrm>
            <a:off x="469900" y="4772605"/>
            <a:ext cx="112522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19E564-D5AD-4411-9285-8E9A7A4E96BD}"/>
              </a:ext>
            </a:extLst>
          </p:cNvPr>
          <p:cNvSpPr txBox="1"/>
          <p:nvPr/>
        </p:nvSpPr>
        <p:spPr>
          <a:xfrm>
            <a:off x="4953620" y="4589631"/>
            <a:ext cx="2087259" cy="338554"/>
          </a:xfrm>
          <a:prstGeom prst="rect">
            <a:avLst/>
          </a:prstGeom>
          <a:solidFill>
            <a:schemeClr val="bg1"/>
          </a:solidFill>
        </p:spPr>
        <p:txBody>
          <a:bodyPr wrap="square">
            <a:spAutoFit/>
          </a:bodyPr>
          <a:lstStyle/>
          <a:p>
            <a:pPr algn="ctr"/>
            <a:r>
              <a:rPr lang="en-US" sz="1600" b="0" i="0" dirty="0" err="1">
                <a:effectLst/>
                <a:latin typeface="+mj-lt"/>
              </a:rPr>
              <a:t>MuJoCo</a:t>
            </a:r>
            <a:r>
              <a:rPr lang="en-US" sz="1600" b="0" i="0" dirty="0">
                <a:effectLst/>
                <a:latin typeface="+mj-lt"/>
              </a:rPr>
              <a:t>/ </a:t>
            </a:r>
            <a:r>
              <a:rPr lang="en-US" sz="1600" b="0" i="0" dirty="0" err="1">
                <a:effectLst/>
                <a:latin typeface="+mj-lt"/>
              </a:rPr>
              <a:t>PyBullet</a:t>
            </a:r>
            <a:endParaRPr lang="en-US" sz="1600" b="0" i="0" dirty="0">
              <a:effectLst/>
              <a:latin typeface="+mj-lt"/>
            </a:endParaRPr>
          </a:p>
        </p:txBody>
      </p:sp>
      <p:sp>
        <p:nvSpPr>
          <p:cNvPr id="16" name="TextBox 15">
            <a:extLst>
              <a:ext uri="{FF2B5EF4-FFF2-40B4-BE49-F238E27FC236}">
                <a16:creationId xmlns:a16="http://schemas.microsoft.com/office/drawing/2014/main" id="{A89191AA-B9E2-4D8B-8F93-CBEE67D380B6}"/>
              </a:ext>
            </a:extLst>
          </p:cNvPr>
          <p:cNvSpPr txBox="1"/>
          <p:nvPr/>
        </p:nvSpPr>
        <p:spPr>
          <a:xfrm>
            <a:off x="88179" y="4969290"/>
            <a:ext cx="11633921" cy="1246495"/>
          </a:xfrm>
          <a:prstGeom prst="rect">
            <a:avLst/>
          </a:prstGeom>
          <a:noFill/>
        </p:spPr>
        <p:txBody>
          <a:bodyPr wrap="square">
            <a:spAutoFit/>
          </a:bodyPr>
          <a:lstStyle/>
          <a:p>
            <a:pPr marL="571500" indent="-228600" rtl="0" fontAlgn="ctr">
              <a:spcBef>
                <a:spcPts val="0"/>
              </a:spcBef>
              <a:spcAft>
                <a:spcPts val="0"/>
              </a:spcAft>
              <a:buFont typeface="+mj-lt"/>
              <a:buAutoNum type="arabicPeriod"/>
            </a:pPr>
            <a:r>
              <a:rPr lang="en-US" sz="1500" b="0" i="0" dirty="0">
                <a:effectLst/>
                <a:latin typeface="+mj-lt"/>
              </a:rPr>
              <a:t>Unlike simulations that rely on game engines like Unreal Engine 4 and Unity , </a:t>
            </a:r>
            <a:r>
              <a:rPr lang="en-US" sz="1500" b="0" i="0" dirty="0" err="1">
                <a:effectLst/>
                <a:latin typeface="+mj-lt"/>
              </a:rPr>
              <a:t>PyBullet</a:t>
            </a:r>
            <a:r>
              <a:rPr lang="en-US" sz="1500" b="0" i="0" dirty="0">
                <a:effectLst/>
                <a:latin typeface="+mj-lt"/>
              </a:rPr>
              <a:t> has less demanding rendering requirements</a:t>
            </a:r>
          </a:p>
          <a:p>
            <a:pPr marL="571500" indent="-228600" rtl="0" fontAlgn="ctr">
              <a:spcBef>
                <a:spcPts val="0"/>
              </a:spcBef>
              <a:spcAft>
                <a:spcPts val="0"/>
              </a:spcAft>
              <a:buFont typeface="+mj-lt"/>
              <a:buAutoNum type="arabicPeriod"/>
            </a:pPr>
            <a:r>
              <a:rPr lang="en-US" sz="1500" b="0" i="0" dirty="0">
                <a:effectLst/>
                <a:latin typeface="+mj-lt"/>
              </a:rPr>
              <a:t>Provide high quality physics simulation combined with a number of standardized benchmarks</a:t>
            </a:r>
          </a:p>
          <a:p>
            <a:pPr marL="571500" indent="-228600" rtl="0" fontAlgn="ctr">
              <a:spcBef>
                <a:spcPts val="0"/>
              </a:spcBef>
              <a:spcAft>
                <a:spcPts val="0"/>
              </a:spcAft>
              <a:buFont typeface="+mj-lt"/>
              <a:buAutoNum type="arabicPeriod"/>
            </a:pPr>
            <a:r>
              <a:rPr lang="en-US" sz="1500" b="0" i="0" dirty="0" err="1">
                <a:effectLst/>
                <a:latin typeface="+mj-lt"/>
              </a:rPr>
              <a:t>MuJoCo</a:t>
            </a:r>
            <a:r>
              <a:rPr lang="en-US" sz="1500" b="0" i="0" dirty="0">
                <a:effectLst/>
                <a:latin typeface="+mj-lt"/>
              </a:rPr>
              <a:t> and </a:t>
            </a:r>
            <a:r>
              <a:rPr lang="en-US" sz="1500" b="0" i="0" dirty="0" err="1">
                <a:effectLst/>
                <a:latin typeface="+mj-lt"/>
              </a:rPr>
              <a:t>PyBullet</a:t>
            </a:r>
            <a:r>
              <a:rPr lang="en-US" sz="1500" b="0" i="0" dirty="0">
                <a:effectLst/>
                <a:latin typeface="+mj-lt"/>
              </a:rPr>
              <a:t> lack the ability to provide high-fidelity visuals, and the nature of the physics engine limits the scope of possible tasks to be defined</a:t>
            </a:r>
          </a:p>
        </p:txBody>
      </p:sp>
    </p:spTree>
    <p:extLst>
      <p:ext uri="{BB962C8B-B14F-4D97-AF65-F5344CB8AC3E}">
        <p14:creationId xmlns:p14="http://schemas.microsoft.com/office/powerpoint/2010/main" val="8345467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EA20FCC2-8DF7-4386-98E2-11C834E956A9}"/>
              </a:ext>
            </a:extLst>
          </p:cNvPr>
          <p:cNvCxnSpPr>
            <a:cxnSpLocks/>
          </p:cNvCxnSpPr>
          <p:nvPr/>
        </p:nvCxnSpPr>
        <p:spPr>
          <a:xfrm>
            <a:off x="469900" y="1253765"/>
            <a:ext cx="112522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1C98A74E-1540-445B-BD2D-FF335BEBEBB2}"/>
              </a:ext>
            </a:extLst>
          </p:cNvPr>
          <p:cNvSpPr>
            <a:spLocks noGrp="1"/>
          </p:cNvSpPr>
          <p:nvPr>
            <p:ph type="body" sz="quarter" idx="13"/>
          </p:nvPr>
        </p:nvSpPr>
        <p:spPr/>
        <p:txBody>
          <a:bodyPr/>
          <a:lstStyle/>
          <a:p>
            <a:r>
              <a:rPr lang="en-US" dirty="0"/>
              <a:t>RL</a:t>
            </a:r>
          </a:p>
        </p:txBody>
      </p:sp>
      <p:sp>
        <p:nvSpPr>
          <p:cNvPr id="3" name="Title 2">
            <a:extLst>
              <a:ext uri="{FF2B5EF4-FFF2-40B4-BE49-F238E27FC236}">
                <a16:creationId xmlns:a16="http://schemas.microsoft.com/office/drawing/2014/main" id="{368E8392-B400-4DE2-814A-D9113F2B9D70}"/>
              </a:ext>
            </a:extLst>
          </p:cNvPr>
          <p:cNvSpPr>
            <a:spLocks noGrp="1"/>
          </p:cNvSpPr>
          <p:nvPr>
            <p:ph type="title"/>
          </p:nvPr>
        </p:nvSpPr>
        <p:spPr/>
        <p:txBody>
          <a:bodyPr/>
          <a:lstStyle/>
          <a:p>
            <a:r>
              <a:rPr lang="en-US" dirty="0"/>
              <a:t>Simulation</a:t>
            </a:r>
          </a:p>
        </p:txBody>
      </p:sp>
      <p:sp>
        <p:nvSpPr>
          <p:cNvPr id="8" name="TextBox 7">
            <a:extLst>
              <a:ext uri="{FF2B5EF4-FFF2-40B4-BE49-F238E27FC236}">
                <a16:creationId xmlns:a16="http://schemas.microsoft.com/office/drawing/2014/main" id="{6FBEEF38-CAA2-4C18-B2F3-48666F2CED4C}"/>
              </a:ext>
            </a:extLst>
          </p:cNvPr>
          <p:cNvSpPr txBox="1"/>
          <p:nvPr/>
        </p:nvSpPr>
        <p:spPr>
          <a:xfrm>
            <a:off x="4383464" y="1097379"/>
            <a:ext cx="3601431" cy="338554"/>
          </a:xfrm>
          <a:prstGeom prst="rect">
            <a:avLst/>
          </a:prstGeom>
          <a:solidFill>
            <a:schemeClr val="bg1"/>
          </a:solidFill>
        </p:spPr>
        <p:txBody>
          <a:bodyPr wrap="square">
            <a:spAutoFit/>
          </a:bodyPr>
          <a:lstStyle/>
          <a:p>
            <a:pPr algn="ctr"/>
            <a:r>
              <a:rPr lang="en-US" sz="1600" b="0" i="0" dirty="0">
                <a:effectLst/>
                <a:latin typeface="+mj-lt"/>
              </a:rPr>
              <a:t>Stable baselines library</a:t>
            </a:r>
          </a:p>
        </p:txBody>
      </p:sp>
      <p:pic>
        <p:nvPicPr>
          <p:cNvPr id="4098" name="Picture 2">
            <a:extLst>
              <a:ext uri="{FF2B5EF4-FFF2-40B4-BE49-F238E27FC236}">
                <a16:creationId xmlns:a16="http://schemas.microsoft.com/office/drawing/2014/main" id="{67E0F847-11A4-4A74-B0DC-90F80885D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275" y="1529643"/>
            <a:ext cx="2167773" cy="16258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5DE1E09-FB1B-4873-95BA-D4156861F440}"/>
              </a:ext>
            </a:extLst>
          </p:cNvPr>
          <p:cNvSpPr txBox="1"/>
          <p:nvPr/>
        </p:nvSpPr>
        <p:spPr>
          <a:xfrm>
            <a:off x="694834" y="3409913"/>
            <a:ext cx="10289226" cy="738664"/>
          </a:xfrm>
          <a:prstGeom prst="rect">
            <a:avLst/>
          </a:prstGeom>
          <a:noFill/>
        </p:spPr>
        <p:txBody>
          <a:bodyPr wrap="square">
            <a:spAutoFit/>
          </a:bodyPr>
          <a:lstStyle/>
          <a:p>
            <a:pPr marL="285750" indent="-285750">
              <a:buFont typeface="Arial" panose="020B0604020202020204" pitchFamily="34" charset="0"/>
              <a:buChar char="•"/>
            </a:pPr>
            <a:r>
              <a:rPr lang="en-US" sz="1400" dirty="0"/>
              <a:t>Using PPO2 model (Proximal Policy Optimization) from the stable baselines library</a:t>
            </a:r>
          </a:p>
          <a:p>
            <a:pPr marL="285750" indent="-285750">
              <a:buFont typeface="Arial" panose="020B0604020202020204" pitchFamily="34" charset="0"/>
              <a:buChar char="•"/>
            </a:pPr>
            <a:r>
              <a:rPr lang="en-US" sz="1400" dirty="0"/>
              <a:t>Using </a:t>
            </a:r>
            <a:r>
              <a:rPr lang="en-US" sz="1400" dirty="0" err="1"/>
              <a:t>PyBullet</a:t>
            </a:r>
            <a:r>
              <a:rPr lang="en-US" sz="1400" dirty="0"/>
              <a:t> rendering environment</a:t>
            </a:r>
          </a:p>
          <a:p>
            <a:pPr marL="285750" indent="-285750">
              <a:buFont typeface="Arial" panose="020B0604020202020204" pitchFamily="34" charset="0"/>
              <a:buChar char="•"/>
            </a:pPr>
            <a:r>
              <a:rPr lang="en-US" sz="1400" dirty="0"/>
              <a:t>Using </a:t>
            </a:r>
            <a:r>
              <a:rPr lang="en-US" sz="1400" dirty="0" err="1"/>
              <a:t>OpenAI</a:t>
            </a:r>
            <a:r>
              <a:rPr lang="en-US" sz="1400" dirty="0"/>
              <a:t> gym</a:t>
            </a:r>
          </a:p>
        </p:txBody>
      </p:sp>
      <p:pic>
        <p:nvPicPr>
          <p:cNvPr id="4102" name="Picture 6">
            <a:extLst>
              <a:ext uri="{FF2B5EF4-FFF2-40B4-BE49-F238E27FC236}">
                <a16:creationId xmlns:a16="http://schemas.microsoft.com/office/drawing/2014/main" id="{853CD46C-63FC-4E04-AC47-54FD2A8CD4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185" y="1478691"/>
            <a:ext cx="2723463" cy="18751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37657956-E025-4294-805B-EFA638B68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6353" y="1466036"/>
            <a:ext cx="2723464" cy="187517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6757F90B-1A40-4CE3-80E6-2505B6AB3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4121" y="1456836"/>
            <a:ext cx="1540399" cy="188437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E3AE806C-E22C-4FDF-A717-0C31826200FC}"/>
              </a:ext>
            </a:extLst>
          </p:cNvPr>
          <p:cNvCxnSpPr>
            <a:cxnSpLocks/>
          </p:cNvCxnSpPr>
          <p:nvPr/>
        </p:nvCxnSpPr>
        <p:spPr>
          <a:xfrm>
            <a:off x="469900" y="4403017"/>
            <a:ext cx="1125220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1D5746B-9E91-434B-896D-431E9669146F}"/>
              </a:ext>
            </a:extLst>
          </p:cNvPr>
          <p:cNvSpPr txBox="1"/>
          <p:nvPr/>
        </p:nvSpPr>
        <p:spPr>
          <a:xfrm>
            <a:off x="4870319" y="4233740"/>
            <a:ext cx="2451361" cy="338554"/>
          </a:xfrm>
          <a:prstGeom prst="rect">
            <a:avLst/>
          </a:prstGeom>
          <a:solidFill>
            <a:schemeClr val="bg1"/>
          </a:solidFill>
        </p:spPr>
        <p:txBody>
          <a:bodyPr wrap="square">
            <a:spAutoFit/>
          </a:bodyPr>
          <a:lstStyle/>
          <a:p>
            <a:pPr algn="ctr"/>
            <a:r>
              <a:rPr lang="en-US" sz="1600" b="0" i="0" dirty="0">
                <a:effectLst/>
                <a:latin typeface="+mj-lt"/>
              </a:rPr>
              <a:t>Own implementation</a:t>
            </a:r>
          </a:p>
        </p:txBody>
      </p:sp>
      <p:sp>
        <p:nvSpPr>
          <p:cNvPr id="25" name="TextBox 24">
            <a:extLst>
              <a:ext uri="{FF2B5EF4-FFF2-40B4-BE49-F238E27FC236}">
                <a16:creationId xmlns:a16="http://schemas.microsoft.com/office/drawing/2014/main" id="{DA88E8AD-B85F-4610-BF36-FEC2D46705F5}"/>
              </a:ext>
            </a:extLst>
          </p:cNvPr>
          <p:cNvSpPr txBox="1"/>
          <p:nvPr/>
        </p:nvSpPr>
        <p:spPr>
          <a:xfrm>
            <a:off x="694834" y="5875774"/>
            <a:ext cx="10289226" cy="523220"/>
          </a:xfrm>
          <a:prstGeom prst="rect">
            <a:avLst/>
          </a:prstGeom>
          <a:noFill/>
        </p:spPr>
        <p:txBody>
          <a:bodyPr wrap="square">
            <a:spAutoFit/>
          </a:bodyPr>
          <a:lstStyle/>
          <a:p>
            <a:pPr marL="285750" indent="-285750">
              <a:buFont typeface="Arial" panose="020B0604020202020204" pitchFamily="34" charset="0"/>
              <a:buChar char="•"/>
            </a:pPr>
            <a:r>
              <a:rPr lang="en-US" sz="1400" dirty="0"/>
              <a:t>Implemented Q-learning</a:t>
            </a:r>
          </a:p>
          <a:p>
            <a:pPr marL="285750" indent="-285750">
              <a:buFont typeface="Arial" panose="020B0604020202020204" pitchFamily="34" charset="0"/>
              <a:buChar char="•"/>
            </a:pPr>
            <a:r>
              <a:rPr lang="en-US" sz="1400" dirty="0"/>
              <a:t>Using </a:t>
            </a:r>
            <a:r>
              <a:rPr lang="en-US" sz="1400" dirty="0" err="1"/>
              <a:t>OpenAI</a:t>
            </a:r>
            <a:r>
              <a:rPr lang="en-US" sz="1400" dirty="0"/>
              <a:t> gym- frozen </a:t>
            </a:r>
            <a:r>
              <a:rPr lang="en-US" sz="1400" dirty="0" err="1"/>
              <a:t>laken</a:t>
            </a:r>
            <a:r>
              <a:rPr lang="en-US" sz="1400" dirty="0"/>
              <a:t> environment</a:t>
            </a:r>
          </a:p>
        </p:txBody>
      </p:sp>
      <p:pic>
        <p:nvPicPr>
          <p:cNvPr id="17" name="Picture 16">
            <a:extLst>
              <a:ext uri="{FF2B5EF4-FFF2-40B4-BE49-F238E27FC236}">
                <a16:creationId xmlns:a16="http://schemas.microsoft.com/office/drawing/2014/main" id="{1981E4D1-02FC-4DFC-BD23-8A072EDD89E1}"/>
              </a:ext>
            </a:extLst>
          </p:cNvPr>
          <p:cNvPicPr>
            <a:picLocks noChangeAspect="1"/>
          </p:cNvPicPr>
          <p:nvPr/>
        </p:nvPicPr>
        <p:blipFill>
          <a:blip r:embed="rId6"/>
          <a:stretch>
            <a:fillRect/>
          </a:stretch>
        </p:blipFill>
        <p:spPr>
          <a:xfrm>
            <a:off x="2302857" y="4657458"/>
            <a:ext cx="1658622" cy="1081218"/>
          </a:xfrm>
          <a:prstGeom prst="rect">
            <a:avLst/>
          </a:prstGeom>
        </p:spPr>
      </p:pic>
      <p:pic>
        <p:nvPicPr>
          <p:cNvPr id="20" name="Picture 19">
            <a:extLst>
              <a:ext uri="{FF2B5EF4-FFF2-40B4-BE49-F238E27FC236}">
                <a16:creationId xmlns:a16="http://schemas.microsoft.com/office/drawing/2014/main" id="{F2BA47AD-41ED-4D9D-85A1-2F91DDF7495A}"/>
              </a:ext>
            </a:extLst>
          </p:cNvPr>
          <p:cNvPicPr>
            <a:picLocks noChangeAspect="1"/>
          </p:cNvPicPr>
          <p:nvPr/>
        </p:nvPicPr>
        <p:blipFill>
          <a:blip r:embed="rId7"/>
          <a:stretch>
            <a:fillRect/>
          </a:stretch>
        </p:blipFill>
        <p:spPr>
          <a:xfrm>
            <a:off x="3853456" y="4669836"/>
            <a:ext cx="1658622" cy="1116024"/>
          </a:xfrm>
          <a:prstGeom prst="rect">
            <a:avLst/>
          </a:prstGeom>
        </p:spPr>
      </p:pic>
      <p:pic>
        <p:nvPicPr>
          <p:cNvPr id="26" name="Picture 25">
            <a:extLst>
              <a:ext uri="{FF2B5EF4-FFF2-40B4-BE49-F238E27FC236}">
                <a16:creationId xmlns:a16="http://schemas.microsoft.com/office/drawing/2014/main" id="{E75D503D-E26E-4A53-81E5-4DE8F132AFDB}"/>
              </a:ext>
            </a:extLst>
          </p:cNvPr>
          <p:cNvPicPr>
            <a:picLocks noChangeAspect="1"/>
          </p:cNvPicPr>
          <p:nvPr/>
        </p:nvPicPr>
        <p:blipFill>
          <a:blip r:embed="rId8"/>
          <a:stretch>
            <a:fillRect/>
          </a:stretch>
        </p:blipFill>
        <p:spPr>
          <a:xfrm>
            <a:off x="6959146" y="4759750"/>
            <a:ext cx="1460863" cy="1116024"/>
          </a:xfrm>
          <a:prstGeom prst="rect">
            <a:avLst/>
          </a:prstGeom>
        </p:spPr>
      </p:pic>
      <p:sp>
        <p:nvSpPr>
          <p:cNvPr id="32" name="TextBox 31">
            <a:extLst>
              <a:ext uri="{FF2B5EF4-FFF2-40B4-BE49-F238E27FC236}">
                <a16:creationId xmlns:a16="http://schemas.microsoft.com/office/drawing/2014/main" id="{CAB7A7E6-A08E-40C4-A112-E81A1294C04C}"/>
              </a:ext>
            </a:extLst>
          </p:cNvPr>
          <p:cNvSpPr txBox="1"/>
          <p:nvPr/>
        </p:nvSpPr>
        <p:spPr>
          <a:xfrm>
            <a:off x="5955017" y="5025374"/>
            <a:ext cx="458323" cy="584775"/>
          </a:xfrm>
          <a:prstGeom prst="rect">
            <a:avLst/>
          </a:prstGeom>
          <a:noFill/>
        </p:spPr>
        <p:txBody>
          <a:bodyPr wrap="square">
            <a:spAutoFit/>
          </a:bodyPr>
          <a:lstStyle/>
          <a:p>
            <a:r>
              <a:rPr lang="en-US" sz="3200" dirty="0"/>
              <a:t>…</a:t>
            </a:r>
          </a:p>
        </p:txBody>
      </p:sp>
    </p:spTree>
    <p:extLst>
      <p:ext uri="{BB962C8B-B14F-4D97-AF65-F5344CB8AC3E}">
        <p14:creationId xmlns:p14="http://schemas.microsoft.com/office/powerpoint/2010/main" val="31824791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905F91-6FDB-4EFE-9777-B26B2FC48F1C}"/>
              </a:ext>
            </a:extLst>
          </p:cNvPr>
          <p:cNvSpPr>
            <a:spLocks noGrp="1"/>
          </p:cNvSpPr>
          <p:nvPr>
            <p:ph type="body" sz="quarter" idx="13"/>
          </p:nvPr>
        </p:nvSpPr>
        <p:spPr/>
        <p:txBody>
          <a:bodyPr/>
          <a:lstStyle/>
          <a:p>
            <a:r>
              <a:rPr lang="en-US" dirty="0"/>
              <a:t>ES</a:t>
            </a:r>
          </a:p>
        </p:txBody>
      </p:sp>
      <p:sp>
        <p:nvSpPr>
          <p:cNvPr id="3" name="Title 2">
            <a:extLst>
              <a:ext uri="{FF2B5EF4-FFF2-40B4-BE49-F238E27FC236}">
                <a16:creationId xmlns:a16="http://schemas.microsoft.com/office/drawing/2014/main" id="{95414362-2F83-4D5D-82E7-6D6E10E24870}"/>
              </a:ext>
            </a:extLst>
          </p:cNvPr>
          <p:cNvSpPr>
            <a:spLocks noGrp="1"/>
          </p:cNvSpPr>
          <p:nvPr>
            <p:ph type="title"/>
          </p:nvPr>
        </p:nvSpPr>
        <p:spPr/>
        <p:txBody>
          <a:bodyPr/>
          <a:lstStyle/>
          <a:p>
            <a:r>
              <a:rPr lang="en-US" dirty="0"/>
              <a:t>Simulation</a:t>
            </a:r>
          </a:p>
        </p:txBody>
      </p:sp>
      <p:pic>
        <p:nvPicPr>
          <p:cNvPr id="5122" name="Picture 2">
            <a:extLst>
              <a:ext uri="{FF2B5EF4-FFF2-40B4-BE49-F238E27FC236}">
                <a16:creationId xmlns:a16="http://schemas.microsoft.com/office/drawing/2014/main" id="{5F2368D3-98F0-44DF-88EA-AF6599B33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9484" y="1892692"/>
            <a:ext cx="3181350" cy="23907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60D4C7-B2CF-4982-BA07-C901BD641562}"/>
              </a:ext>
            </a:extLst>
          </p:cNvPr>
          <p:cNvSpPr txBox="1"/>
          <p:nvPr/>
        </p:nvSpPr>
        <p:spPr>
          <a:xfrm>
            <a:off x="2168164" y="1167761"/>
            <a:ext cx="7663991" cy="584775"/>
          </a:xfrm>
          <a:prstGeom prst="rect">
            <a:avLst/>
          </a:prstGeom>
          <a:noFill/>
        </p:spPr>
        <p:txBody>
          <a:bodyPr wrap="square">
            <a:spAutoFit/>
          </a:bodyPr>
          <a:lstStyle/>
          <a:p>
            <a:pPr algn="ctr"/>
            <a:r>
              <a:rPr lang="en-US" sz="1600" dirty="0"/>
              <a:t>Currently working on Training a Neural Network using Evolution Strategies for the “MNIST Handwritten Digit dataset”</a:t>
            </a:r>
          </a:p>
        </p:txBody>
      </p:sp>
      <p:sp>
        <p:nvSpPr>
          <p:cNvPr id="9" name="TextBox 8">
            <a:extLst>
              <a:ext uri="{FF2B5EF4-FFF2-40B4-BE49-F238E27FC236}">
                <a16:creationId xmlns:a16="http://schemas.microsoft.com/office/drawing/2014/main" id="{E9B8821C-B30F-4764-B7DB-022C84245362}"/>
              </a:ext>
            </a:extLst>
          </p:cNvPr>
          <p:cNvSpPr txBox="1"/>
          <p:nvPr/>
        </p:nvSpPr>
        <p:spPr>
          <a:xfrm>
            <a:off x="623832" y="4432901"/>
            <a:ext cx="10944335" cy="923330"/>
          </a:xfrm>
          <a:prstGeom prst="rect">
            <a:avLst/>
          </a:prstGeom>
          <a:noFill/>
        </p:spPr>
        <p:txBody>
          <a:bodyPr wrap="square">
            <a:spAutoFit/>
          </a:bodyPr>
          <a:lstStyle/>
          <a:p>
            <a:pPr marL="285750" indent="-285750">
              <a:buFont typeface="Arial" panose="020B0604020202020204" pitchFamily="34" charset="0"/>
              <a:buChar char="•"/>
            </a:pPr>
            <a:r>
              <a:rPr lang="en-US" dirty="0"/>
              <a:t>After training for </a:t>
            </a:r>
            <a:r>
              <a:rPr lang="en-US" dirty="0">
                <a:solidFill>
                  <a:srgbClr val="FF0000"/>
                </a:solidFill>
              </a:rPr>
              <a:t>50 iterations</a:t>
            </a:r>
            <a:r>
              <a:rPr lang="en-US" dirty="0"/>
              <a:t> the </a:t>
            </a:r>
            <a:r>
              <a:rPr lang="en-US" dirty="0">
                <a:solidFill>
                  <a:srgbClr val="FF0000"/>
                </a:solidFill>
              </a:rPr>
              <a:t>cross-entropy loss was ~ 0.3 </a:t>
            </a:r>
            <a:r>
              <a:rPr lang="en-US" dirty="0"/>
              <a:t>(This was kind of constant for 26 iterations already, then it stagnated).</a:t>
            </a:r>
          </a:p>
          <a:p>
            <a:pPr marL="285750" indent="-285750">
              <a:buFont typeface="Arial" panose="020B0604020202020204" pitchFamily="34" charset="0"/>
              <a:buChar char="•"/>
            </a:pPr>
            <a:r>
              <a:rPr lang="en-US" dirty="0"/>
              <a:t>We compared these results to those using a single neural network with backpropagation </a:t>
            </a:r>
          </a:p>
        </p:txBody>
      </p:sp>
    </p:spTree>
    <p:extLst>
      <p:ext uri="{BB962C8B-B14F-4D97-AF65-F5344CB8AC3E}">
        <p14:creationId xmlns:p14="http://schemas.microsoft.com/office/powerpoint/2010/main" val="423510076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US 16_9_Onscreen.potx" id="{82E929E5-07E3-4FFC-922B-1DC2D1592D72}" vid="{34A8941C-3B27-4420-B6D1-6520D4ABD3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2483</TotalTime>
  <Words>1361</Words>
  <Application>Microsoft Office PowerPoint</Application>
  <PresentationFormat>Widescreen</PresentationFormat>
  <Paragraphs>172</Paragraphs>
  <Slides>13</Slides>
  <Notes>6</Notes>
  <HiddenSlides>0</HiddenSlides>
  <MMClips>1</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0" baseType="lpstr">
      <vt:lpstr>Arial</vt:lpstr>
      <vt:lpstr>Calibri</vt:lpstr>
      <vt:lpstr>Calibri Light</vt:lpstr>
      <vt:lpstr>Verdana</vt:lpstr>
      <vt:lpstr>Office Theme</vt:lpstr>
      <vt:lpstr>1_Deloitte_US_Onscreen</vt:lpstr>
      <vt:lpstr>think-cell Slide</vt:lpstr>
      <vt:lpstr>PowerPoint Presentation</vt:lpstr>
      <vt:lpstr>Thesis Preliminary TOC</vt:lpstr>
      <vt:lpstr>Literature Review</vt:lpstr>
      <vt:lpstr>Literature Review</vt:lpstr>
      <vt:lpstr>Literature Review</vt:lpstr>
      <vt:lpstr>Literature Review</vt:lpstr>
      <vt:lpstr>Rendering Environment</vt:lpstr>
      <vt:lpstr>Simulation</vt:lpstr>
      <vt:lpstr>Simulation</vt:lpstr>
      <vt:lpstr>Interesting simulations</vt:lpstr>
      <vt:lpstr>Setting up the thesis plan</vt:lpstr>
      <vt:lpstr>Next Steps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serge s</dc:creator>
  <cp:lastModifiedBy>serge s</cp:lastModifiedBy>
  <cp:revision>103</cp:revision>
  <dcterms:created xsi:type="dcterms:W3CDTF">2020-11-16T11:04:38Z</dcterms:created>
  <dcterms:modified xsi:type="dcterms:W3CDTF">2021-03-24T16:55:54Z</dcterms:modified>
</cp:coreProperties>
</file>